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70" r:id="rId1"/>
    <p:sldMasterId id="2147483767" r:id="rId2"/>
  </p:sldMasterIdLst>
  <p:notesMasterIdLst>
    <p:notesMasterId r:id="rId144"/>
  </p:notesMasterIdLst>
  <p:sldIdLst>
    <p:sldId id="313" r:id="rId3"/>
    <p:sldId id="314" r:id="rId4"/>
    <p:sldId id="315" r:id="rId5"/>
    <p:sldId id="316" r:id="rId6"/>
    <p:sldId id="317" r:id="rId7"/>
    <p:sldId id="318" r:id="rId8"/>
    <p:sldId id="319" r:id="rId9"/>
    <p:sldId id="320" r:id="rId10"/>
    <p:sldId id="486" r:id="rId11"/>
    <p:sldId id="493" r:id="rId12"/>
    <p:sldId id="487" r:id="rId13"/>
    <p:sldId id="478" r:id="rId14"/>
    <p:sldId id="479" r:id="rId15"/>
    <p:sldId id="480" r:id="rId16"/>
    <p:sldId id="481" r:id="rId17"/>
    <p:sldId id="482" r:id="rId18"/>
    <p:sldId id="476" r:id="rId19"/>
    <p:sldId id="484" r:id="rId20"/>
    <p:sldId id="485" r:id="rId21"/>
    <p:sldId id="483" r:id="rId22"/>
    <p:sldId id="477" r:id="rId23"/>
    <p:sldId id="488" r:id="rId24"/>
    <p:sldId id="459" r:id="rId25"/>
    <p:sldId id="460" r:id="rId26"/>
    <p:sldId id="473" r:id="rId27"/>
    <p:sldId id="475" r:id="rId28"/>
    <p:sldId id="469" r:id="rId29"/>
    <p:sldId id="489" r:id="rId30"/>
    <p:sldId id="322" r:id="rId31"/>
    <p:sldId id="494" r:id="rId32"/>
    <p:sldId id="321" r:id="rId33"/>
    <p:sldId id="470" r:id="rId34"/>
    <p:sldId id="490" r:id="rId35"/>
    <p:sldId id="491" r:id="rId36"/>
    <p:sldId id="396" r:id="rId37"/>
    <p:sldId id="522" r:id="rId38"/>
    <p:sldId id="397" r:id="rId39"/>
    <p:sldId id="523" r:id="rId40"/>
    <p:sldId id="400" r:id="rId41"/>
    <p:sldId id="401" r:id="rId42"/>
    <p:sldId id="403" r:id="rId43"/>
    <p:sldId id="524" r:id="rId44"/>
    <p:sldId id="468" r:id="rId45"/>
    <p:sldId id="467" r:id="rId46"/>
    <p:sldId id="404" r:id="rId47"/>
    <p:sldId id="466" r:id="rId48"/>
    <p:sldId id="472" r:id="rId49"/>
    <p:sldId id="492" r:id="rId50"/>
    <p:sldId id="495" r:id="rId51"/>
    <p:sldId id="419" r:id="rId52"/>
    <p:sldId id="421" r:id="rId53"/>
    <p:sldId id="422" r:id="rId54"/>
    <p:sldId id="525" r:id="rId55"/>
    <p:sldId id="424" r:id="rId56"/>
    <p:sldId id="425" r:id="rId57"/>
    <p:sldId id="496" r:id="rId58"/>
    <p:sldId id="497" r:id="rId59"/>
    <p:sldId id="405" r:id="rId60"/>
    <p:sldId id="407" r:id="rId61"/>
    <p:sldId id="408" r:id="rId62"/>
    <p:sldId id="409" r:id="rId63"/>
    <p:sldId id="438" r:id="rId64"/>
    <p:sldId id="498" r:id="rId65"/>
    <p:sldId id="499" r:id="rId66"/>
    <p:sldId id="412" r:id="rId67"/>
    <p:sldId id="413" r:id="rId68"/>
    <p:sldId id="414" r:id="rId69"/>
    <p:sldId id="415" r:id="rId70"/>
    <p:sldId id="416" r:id="rId71"/>
    <p:sldId id="417" r:id="rId72"/>
    <p:sldId id="418" r:id="rId73"/>
    <p:sldId id="441" r:id="rId74"/>
    <p:sldId id="500" r:id="rId75"/>
    <p:sldId id="502" r:id="rId76"/>
    <p:sldId id="509" r:id="rId77"/>
    <p:sldId id="430" r:id="rId78"/>
    <p:sldId id="431" r:id="rId79"/>
    <p:sldId id="432" r:id="rId80"/>
    <p:sldId id="433" r:id="rId81"/>
    <p:sldId id="434" r:id="rId82"/>
    <p:sldId id="435" r:id="rId83"/>
    <p:sldId id="436" r:id="rId84"/>
    <p:sldId id="437" r:id="rId85"/>
    <p:sldId id="512" r:id="rId86"/>
    <p:sldId id="513" r:id="rId87"/>
    <p:sldId id="501" r:id="rId88"/>
    <p:sldId id="515" r:id="rId89"/>
    <p:sldId id="474" r:id="rId90"/>
    <p:sldId id="510" r:id="rId91"/>
    <p:sldId id="516" r:id="rId92"/>
    <p:sldId id="518" r:id="rId93"/>
    <p:sldId id="517" r:id="rId94"/>
    <p:sldId id="507" r:id="rId95"/>
    <p:sldId id="519" r:id="rId96"/>
    <p:sldId id="520" r:id="rId97"/>
    <p:sldId id="514" r:id="rId98"/>
    <p:sldId id="521" r:id="rId99"/>
    <p:sldId id="527" r:id="rId100"/>
    <p:sldId id="442" r:id="rId101"/>
    <p:sldId id="449" r:id="rId102"/>
    <p:sldId id="444" r:id="rId103"/>
    <p:sldId id="445" r:id="rId104"/>
    <p:sldId id="446" r:id="rId105"/>
    <p:sldId id="448" r:id="rId106"/>
    <p:sldId id="450" r:id="rId107"/>
    <p:sldId id="503" r:id="rId108"/>
    <p:sldId id="447" r:id="rId109"/>
    <p:sldId id="451" r:id="rId110"/>
    <p:sldId id="452" r:id="rId111"/>
    <p:sldId id="453" r:id="rId112"/>
    <p:sldId id="526" r:id="rId113"/>
    <p:sldId id="504" r:id="rId114"/>
    <p:sldId id="454" r:id="rId115"/>
    <p:sldId id="455" r:id="rId116"/>
    <p:sldId id="505" r:id="rId117"/>
    <p:sldId id="456" r:id="rId118"/>
    <p:sldId id="506" r:id="rId119"/>
    <p:sldId id="458" r:id="rId120"/>
    <p:sldId id="538" r:id="rId121"/>
    <p:sldId id="457" r:id="rId122"/>
    <p:sldId id="537" r:id="rId123"/>
    <p:sldId id="532" r:id="rId124"/>
    <p:sldId id="528" r:id="rId125"/>
    <p:sldId id="531" r:id="rId126"/>
    <p:sldId id="533" r:id="rId127"/>
    <p:sldId id="529" r:id="rId128"/>
    <p:sldId id="534" r:id="rId129"/>
    <p:sldId id="530" r:id="rId130"/>
    <p:sldId id="535" r:id="rId131"/>
    <p:sldId id="536" r:id="rId132"/>
    <p:sldId id="540" r:id="rId133"/>
    <p:sldId id="541" r:id="rId134"/>
    <p:sldId id="542" r:id="rId135"/>
    <p:sldId id="543" r:id="rId136"/>
    <p:sldId id="544" r:id="rId137"/>
    <p:sldId id="545" r:id="rId138"/>
    <p:sldId id="546" r:id="rId139"/>
    <p:sldId id="547" r:id="rId140"/>
    <p:sldId id="548" r:id="rId141"/>
    <p:sldId id="549" r:id="rId142"/>
    <p:sldId id="550" r:id="rId143"/>
  </p:sldIdLst>
  <p:sldSz cx="12192000" cy="6858000"/>
  <p:notesSz cx="7077075" cy="9363075"/>
  <p:defaultTextStyle>
    <a:defPPr>
      <a:defRPr lang="en-US"/>
    </a:defPPr>
    <a:lvl1pPr algn="l" rtl="0" fontAlgn="base">
      <a:spcBef>
        <a:spcPct val="0"/>
      </a:spcBef>
      <a:spcAft>
        <a:spcPct val="0"/>
      </a:spcAft>
      <a:defRPr kern="1200">
        <a:solidFill>
          <a:schemeClr val="tx1"/>
        </a:solidFill>
        <a:latin typeface="Tahoma" pitchFamily="34" charset="0"/>
        <a:ea typeface="+mn-ea"/>
        <a:cs typeface="Arial" charset="0"/>
      </a:defRPr>
    </a:lvl1pPr>
    <a:lvl2pPr marL="457200" algn="l" rtl="0" fontAlgn="base">
      <a:spcBef>
        <a:spcPct val="0"/>
      </a:spcBef>
      <a:spcAft>
        <a:spcPct val="0"/>
      </a:spcAft>
      <a:defRPr kern="1200">
        <a:solidFill>
          <a:schemeClr val="tx1"/>
        </a:solidFill>
        <a:latin typeface="Tahoma" pitchFamily="34" charset="0"/>
        <a:ea typeface="+mn-ea"/>
        <a:cs typeface="Arial" charset="0"/>
      </a:defRPr>
    </a:lvl2pPr>
    <a:lvl3pPr marL="914400" algn="l" rtl="0" fontAlgn="base">
      <a:spcBef>
        <a:spcPct val="0"/>
      </a:spcBef>
      <a:spcAft>
        <a:spcPct val="0"/>
      </a:spcAft>
      <a:defRPr kern="1200">
        <a:solidFill>
          <a:schemeClr val="tx1"/>
        </a:solidFill>
        <a:latin typeface="Tahoma" pitchFamily="34" charset="0"/>
        <a:ea typeface="+mn-ea"/>
        <a:cs typeface="Arial" charset="0"/>
      </a:defRPr>
    </a:lvl3pPr>
    <a:lvl4pPr marL="1371600" algn="l" rtl="0" fontAlgn="base">
      <a:spcBef>
        <a:spcPct val="0"/>
      </a:spcBef>
      <a:spcAft>
        <a:spcPct val="0"/>
      </a:spcAft>
      <a:defRPr kern="1200">
        <a:solidFill>
          <a:schemeClr val="tx1"/>
        </a:solidFill>
        <a:latin typeface="Tahoma" pitchFamily="34" charset="0"/>
        <a:ea typeface="+mn-ea"/>
        <a:cs typeface="Arial" charset="0"/>
      </a:defRPr>
    </a:lvl4pPr>
    <a:lvl5pPr marL="1828800" algn="l" rtl="0" fontAlgn="base">
      <a:spcBef>
        <a:spcPct val="0"/>
      </a:spcBef>
      <a:spcAft>
        <a:spcPct val="0"/>
      </a:spcAft>
      <a:defRPr kern="1200">
        <a:solidFill>
          <a:schemeClr val="tx1"/>
        </a:solidFill>
        <a:latin typeface="Tahoma" pitchFamily="34" charset="0"/>
        <a:ea typeface="+mn-ea"/>
        <a:cs typeface="Arial" charset="0"/>
      </a:defRPr>
    </a:lvl5pPr>
    <a:lvl6pPr marL="2286000" algn="l" defTabSz="914400" rtl="0" eaLnBrk="1" latinLnBrk="0" hangingPunct="1">
      <a:defRPr kern="1200">
        <a:solidFill>
          <a:schemeClr val="tx1"/>
        </a:solidFill>
        <a:latin typeface="Tahoma" pitchFamily="34" charset="0"/>
        <a:ea typeface="+mn-ea"/>
        <a:cs typeface="Arial" charset="0"/>
      </a:defRPr>
    </a:lvl6pPr>
    <a:lvl7pPr marL="2743200" algn="l" defTabSz="914400" rtl="0" eaLnBrk="1" latinLnBrk="0" hangingPunct="1">
      <a:defRPr kern="1200">
        <a:solidFill>
          <a:schemeClr val="tx1"/>
        </a:solidFill>
        <a:latin typeface="Tahoma" pitchFamily="34" charset="0"/>
        <a:ea typeface="+mn-ea"/>
        <a:cs typeface="Arial" charset="0"/>
      </a:defRPr>
    </a:lvl7pPr>
    <a:lvl8pPr marL="3200400" algn="l" defTabSz="914400" rtl="0" eaLnBrk="1" latinLnBrk="0" hangingPunct="1">
      <a:defRPr kern="1200">
        <a:solidFill>
          <a:schemeClr val="tx1"/>
        </a:solidFill>
        <a:latin typeface="Tahoma" pitchFamily="34" charset="0"/>
        <a:ea typeface="+mn-ea"/>
        <a:cs typeface="Arial" charset="0"/>
      </a:defRPr>
    </a:lvl8pPr>
    <a:lvl9pPr marL="3657600" algn="l" defTabSz="914400" rtl="0" eaLnBrk="1" latinLnBrk="0" hangingPunct="1">
      <a:defRPr kern="1200">
        <a:solidFill>
          <a:schemeClr val="tx1"/>
        </a:solidFill>
        <a:latin typeface="Tahoma" pitchFamily="34" charset="0"/>
        <a:ea typeface="+mn-ea"/>
        <a:cs typeface="Arial" charset="0"/>
      </a:defRPr>
    </a:lvl9pPr>
  </p:defaultTextStyle>
  <p:extLst>
    <p:ext uri="{521415D9-36F7-43E2-AB2F-B90AF26B5E84}">
      <p14:sectionLst xmlns:p14="http://schemas.microsoft.com/office/powerpoint/2010/main">
        <p14:section name="Agenda" id="{42F959B1-B14D-4BF6-8885-4066ABE84A46}">
          <p14:sldIdLst>
            <p14:sldId id="313"/>
            <p14:sldId id="314"/>
            <p14:sldId id="315"/>
            <p14:sldId id="316"/>
            <p14:sldId id="317"/>
            <p14:sldId id="318"/>
            <p14:sldId id="319"/>
            <p14:sldId id="320"/>
          </p14:sldIdLst>
        </p14:section>
        <p14:section name="1A - Hello Azure 2017" id="{3CA42F45-106E-4B8E-AC84-0B444221297F}">
          <p14:sldIdLst>
            <p14:sldId id="486"/>
            <p14:sldId id="493"/>
            <p14:sldId id="487"/>
            <p14:sldId id="478"/>
            <p14:sldId id="479"/>
            <p14:sldId id="480"/>
            <p14:sldId id="481"/>
            <p14:sldId id="482"/>
            <p14:sldId id="476"/>
            <p14:sldId id="484"/>
            <p14:sldId id="485"/>
            <p14:sldId id="483"/>
          </p14:sldIdLst>
        </p14:section>
        <p14:section name="1B - Subscriptions &amp; RBAC" id="{6D98F7C7-1B76-4A66-B8BC-BBEC69A255EB}">
          <p14:sldIdLst>
            <p14:sldId id="477"/>
            <p14:sldId id="488"/>
            <p14:sldId id="459"/>
            <p14:sldId id="460"/>
            <p14:sldId id="473"/>
            <p14:sldId id="475"/>
            <p14:sldId id="469"/>
          </p14:sldIdLst>
        </p14:section>
        <p14:section name="1C - Management Portals" id="{0060B0B2-0A7D-4762-8A49-20C27D13B43C}">
          <p14:sldIdLst>
            <p14:sldId id="489"/>
            <p14:sldId id="322"/>
            <p14:sldId id="494"/>
            <p14:sldId id="321"/>
            <p14:sldId id="470"/>
            <p14:sldId id="490"/>
          </p14:sldIdLst>
        </p14:section>
        <p14:section name="2A - App Services Intro" id="{605A05F8-D393-4963-B048-9309B799373E}">
          <p14:sldIdLst>
            <p14:sldId id="491"/>
            <p14:sldId id="396"/>
            <p14:sldId id="522"/>
            <p14:sldId id="397"/>
            <p14:sldId id="523"/>
            <p14:sldId id="400"/>
            <p14:sldId id="401"/>
            <p14:sldId id="403"/>
            <p14:sldId id="524"/>
            <p14:sldId id="468"/>
            <p14:sldId id="467"/>
            <p14:sldId id="404"/>
            <p14:sldId id="466"/>
            <p14:sldId id="472"/>
            <p14:sldId id="492"/>
          </p14:sldIdLst>
        </p14:section>
        <p14:section name="2B - Settings" id="{1B0B7B19-4721-453B-A911-7BBF4A76E418}">
          <p14:sldIdLst>
            <p14:sldId id="495"/>
            <p14:sldId id="419"/>
            <p14:sldId id="421"/>
            <p14:sldId id="422"/>
            <p14:sldId id="525"/>
            <p14:sldId id="424"/>
            <p14:sldId id="425"/>
            <p14:sldId id="496"/>
          </p14:sldIdLst>
        </p14:section>
        <p14:section name="2C - Hosting Plans" id="{6AF375C2-6FFD-4FB7-B039-B0C0D7A022DA}">
          <p14:sldIdLst>
            <p14:sldId id="497"/>
            <p14:sldId id="405"/>
            <p14:sldId id="407"/>
            <p14:sldId id="408"/>
            <p14:sldId id="409"/>
            <p14:sldId id="438"/>
            <p14:sldId id="498"/>
          </p14:sldIdLst>
        </p14:section>
        <p14:section name="2D - Deployments" id="{59042D13-AC2D-4EAA-B8D7-608ACBDA3CDE}">
          <p14:sldIdLst>
            <p14:sldId id="499"/>
            <p14:sldId id="412"/>
            <p14:sldId id="413"/>
            <p14:sldId id="414"/>
            <p14:sldId id="415"/>
            <p14:sldId id="416"/>
            <p14:sldId id="417"/>
            <p14:sldId id="418"/>
            <p14:sldId id="441"/>
            <p14:sldId id="500"/>
          </p14:sldIdLst>
        </p14:section>
        <p14:section name="2E - Monitoring" id="{5017047E-F234-43C3-857C-29DDDDB528FE}">
          <p14:sldIdLst>
            <p14:sldId id="502"/>
            <p14:sldId id="509"/>
            <p14:sldId id="430"/>
            <p14:sldId id="431"/>
            <p14:sldId id="432"/>
            <p14:sldId id="433"/>
            <p14:sldId id="434"/>
            <p14:sldId id="435"/>
            <p14:sldId id="436"/>
            <p14:sldId id="437"/>
            <p14:sldId id="512"/>
            <p14:sldId id="513"/>
            <p14:sldId id="501"/>
          </p14:sldIdLst>
        </p14:section>
        <p14:section name="2F - Application Insights" id="{A5B45B10-384A-4C69-A15C-605B5F0EABD1}">
          <p14:sldIdLst>
            <p14:sldId id="515"/>
            <p14:sldId id="474"/>
            <p14:sldId id="510"/>
            <p14:sldId id="516"/>
            <p14:sldId id="518"/>
            <p14:sldId id="517"/>
          </p14:sldIdLst>
        </p14:section>
        <p14:section name="2G - Debugging" id="{D437BFC1-9D13-4EC3-98E4-C30D465D6CAE}">
          <p14:sldIdLst>
            <p14:sldId id="507"/>
            <p14:sldId id="519"/>
            <p14:sldId id="520"/>
            <p14:sldId id="514"/>
            <p14:sldId id="521"/>
          </p14:sldIdLst>
        </p14:section>
        <p14:section name="3A - DevOps Overview" id="{E027FB51-AD1E-44EA-AD08-2A5B2D134055}">
          <p14:sldIdLst>
            <p14:sldId id="527"/>
            <p14:sldId id="442"/>
            <p14:sldId id="449"/>
            <p14:sldId id="444"/>
            <p14:sldId id="445"/>
            <p14:sldId id="446"/>
            <p14:sldId id="448"/>
            <p14:sldId id="450"/>
          </p14:sldIdLst>
        </p14:section>
        <p14:section name="3B - Managing Work" id="{AFCC0FF4-DF27-46B5-B5D8-474CC490B6AE}">
          <p14:sldIdLst>
            <p14:sldId id="503"/>
            <p14:sldId id="447"/>
            <p14:sldId id="451"/>
            <p14:sldId id="452"/>
            <p14:sldId id="453"/>
            <p14:sldId id="526"/>
          </p14:sldIdLst>
        </p14:section>
        <p14:section name="3C - Code Repos" id="{832B4DA0-A93F-4B67-A650-C25BC4AE4741}">
          <p14:sldIdLst>
            <p14:sldId id="504"/>
            <p14:sldId id="454"/>
            <p14:sldId id="455"/>
          </p14:sldIdLst>
        </p14:section>
        <p14:section name="3D - Build &amp; Test" id="{A3F5D208-CAE4-4B88-BB32-156C1A89F87B}">
          <p14:sldIdLst>
            <p14:sldId id="505"/>
            <p14:sldId id="456"/>
          </p14:sldIdLst>
        </p14:section>
        <p14:section name="3E - Release Management" id="{89339F21-1CAF-433F-805E-D453FED302C4}">
          <p14:sldIdLst>
            <p14:sldId id="506"/>
            <p14:sldId id="458"/>
            <p14:sldId id="538"/>
            <p14:sldId id="457"/>
            <p14:sldId id="537"/>
          </p14:sldIdLst>
        </p14:section>
        <p14:section name="4A - Mobile Apps" id="{DFA1E3EC-6A58-4CDF-98E4-0EFE7C93EA11}">
          <p14:sldIdLst>
            <p14:sldId id="532"/>
            <p14:sldId id="528"/>
            <p14:sldId id="531"/>
          </p14:sldIdLst>
        </p14:section>
        <p14:section name="4B - API Apps" id="{5A1DC220-36D6-44EA-866A-A38F773E5D67}">
          <p14:sldIdLst>
            <p14:sldId id="533"/>
            <p14:sldId id="529"/>
          </p14:sldIdLst>
        </p14:section>
        <p14:section name="4C - Logic Apps" id="{529E5339-CECF-4904-BCBE-6CFBBFBB5674}">
          <p14:sldIdLst>
            <p14:sldId id="534"/>
            <p14:sldId id="530"/>
          </p14:sldIdLst>
        </p14:section>
        <p14:section name="4D - WebJobs &amp; Fns" id="{BA01FD13-A210-4198-BBA4-49216E96A6EE}">
          <p14:sldIdLst>
            <p14:sldId id="535"/>
            <p14:sldId id="536"/>
            <p14:sldId id="540"/>
            <p14:sldId id="541"/>
            <p14:sldId id="542"/>
            <p14:sldId id="543"/>
            <p14:sldId id="544"/>
            <p14:sldId id="545"/>
            <p14:sldId id="546"/>
            <p14:sldId id="547"/>
            <p14:sldId id="548"/>
            <p14:sldId id="549"/>
            <p14:sldId id="55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33"/>
    <a:srgbClr val="032FBD"/>
    <a:srgbClr val="1874CD"/>
    <a:srgbClr val="F7F7F7"/>
    <a:srgbClr val="0047BE"/>
    <a:srgbClr val="0035AD"/>
    <a:srgbClr val="C7DF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669" autoAdjust="0"/>
    <p:restoredTop sz="94622" autoAdjust="0"/>
  </p:normalViewPr>
  <p:slideViewPr>
    <p:cSldViewPr>
      <p:cViewPr varScale="1">
        <p:scale>
          <a:sx n="91" d="100"/>
          <a:sy n="91" d="100"/>
        </p:scale>
        <p:origin x="312"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25" d="100"/>
        <a:sy n="25" d="100"/>
      </p:scale>
      <p:origin x="0" y="-1367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slide" Target="slides/slide141.xml"/><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374" cy="468474"/>
          </a:xfrm>
          <a:prstGeom prst="rect">
            <a:avLst/>
          </a:prstGeom>
        </p:spPr>
        <p:txBody>
          <a:bodyPr vert="horz" lIns="93932" tIns="46966" rIns="93932" bIns="46966"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4008100" y="0"/>
            <a:ext cx="3067374" cy="468474"/>
          </a:xfrm>
          <a:prstGeom prst="rect">
            <a:avLst/>
          </a:prstGeom>
        </p:spPr>
        <p:txBody>
          <a:bodyPr vert="horz" lIns="93932" tIns="46966" rIns="93932" bIns="46966" rtlCol="0"/>
          <a:lstStyle>
            <a:lvl1pPr algn="r" fontAlgn="auto">
              <a:spcBef>
                <a:spcPts val="0"/>
              </a:spcBef>
              <a:spcAft>
                <a:spcPts val="0"/>
              </a:spcAft>
              <a:defRPr sz="1200">
                <a:latin typeface="+mn-lt"/>
                <a:cs typeface="+mn-cs"/>
              </a:defRPr>
            </a:lvl1pPr>
          </a:lstStyle>
          <a:p>
            <a:pPr>
              <a:defRPr/>
            </a:pPr>
            <a:fld id="{B9BE68B0-9CD9-43BA-B3A3-38A6E88458C9}" type="datetimeFigureOut">
              <a:rPr lang="en-US"/>
              <a:pPr>
                <a:defRPr/>
              </a:pPr>
              <a:t>4/6/2017</a:t>
            </a:fld>
            <a:endParaRPr lang="en-US"/>
          </a:p>
        </p:txBody>
      </p:sp>
      <p:sp>
        <p:nvSpPr>
          <p:cNvPr id="4" name="Slide Image Placeholder 3"/>
          <p:cNvSpPr>
            <a:spLocks noGrp="1" noRot="1" noChangeAspect="1"/>
          </p:cNvSpPr>
          <p:nvPr>
            <p:ph type="sldImg" idx="2"/>
          </p:nvPr>
        </p:nvSpPr>
        <p:spPr>
          <a:xfrm>
            <a:off x="417513" y="701675"/>
            <a:ext cx="6242050" cy="3511550"/>
          </a:xfrm>
          <a:prstGeom prst="rect">
            <a:avLst/>
          </a:prstGeom>
          <a:noFill/>
          <a:ln w="12700">
            <a:solidFill>
              <a:prstClr val="black"/>
            </a:solidFill>
          </a:ln>
        </p:spPr>
        <p:txBody>
          <a:bodyPr vert="horz" lIns="93932" tIns="46966" rIns="93932" bIns="46966" rtlCol="0" anchor="ctr"/>
          <a:lstStyle/>
          <a:p>
            <a:pPr lvl="0"/>
            <a:endParaRPr lang="en-US" noProof="0"/>
          </a:p>
        </p:txBody>
      </p:sp>
      <p:sp>
        <p:nvSpPr>
          <p:cNvPr id="5" name="Notes Placeholder 4"/>
          <p:cNvSpPr>
            <a:spLocks noGrp="1"/>
          </p:cNvSpPr>
          <p:nvPr>
            <p:ph type="body" sz="quarter" idx="3"/>
          </p:nvPr>
        </p:nvSpPr>
        <p:spPr>
          <a:xfrm>
            <a:off x="708349" y="4448101"/>
            <a:ext cx="5660378" cy="4213064"/>
          </a:xfrm>
          <a:prstGeom prst="rect">
            <a:avLst/>
          </a:prstGeom>
        </p:spPr>
        <p:txBody>
          <a:bodyPr vert="horz" lIns="93932" tIns="46966" rIns="93932" bIns="46966"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93003"/>
            <a:ext cx="3067374" cy="468474"/>
          </a:xfrm>
          <a:prstGeom prst="rect">
            <a:avLst/>
          </a:prstGeom>
        </p:spPr>
        <p:txBody>
          <a:bodyPr vert="horz" lIns="93932" tIns="46966" rIns="93932" bIns="46966"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4008100" y="8893003"/>
            <a:ext cx="3067374" cy="468474"/>
          </a:xfrm>
          <a:prstGeom prst="rect">
            <a:avLst/>
          </a:prstGeom>
        </p:spPr>
        <p:txBody>
          <a:bodyPr vert="horz" lIns="93932" tIns="46966" rIns="93932" bIns="46966" rtlCol="0" anchor="b"/>
          <a:lstStyle>
            <a:lvl1pPr algn="r" fontAlgn="auto">
              <a:spcBef>
                <a:spcPts val="0"/>
              </a:spcBef>
              <a:spcAft>
                <a:spcPts val="0"/>
              </a:spcAft>
              <a:defRPr sz="1200">
                <a:latin typeface="+mn-lt"/>
                <a:cs typeface="+mn-cs"/>
              </a:defRPr>
            </a:lvl1pPr>
          </a:lstStyle>
          <a:p>
            <a:pPr>
              <a:defRPr/>
            </a:pPr>
            <a:fld id="{EAEBF7F3-D7FB-4672-BE42-8620A655D7DB}" type="slidenum">
              <a:rPr lang="en-US"/>
              <a:pPr>
                <a:defRPr/>
              </a:pPr>
              <a:t>‹#›</a:t>
            </a:fld>
            <a:endParaRPr lang="en-US"/>
          </a:p>
        </p:txBody>
      </p:sp>
    </p:spTree>
    <p:extLst>
      <p:ext uri="{BB962C8B-B14F-4D97-AF65-F5344CB8AC3E}">
        <p14:creationId xmlns:p14="http://schemas.microsoft.com/office/powerpoint/2010/main" val="26565318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a:t>
            </a:fld>
            <a:endParaRPr lang="en-US"/>
          </a:p>
        </p:txBody>
      </p:sp>
    </p:spTree>
    <p:extLst>
      <p:ext uri="{BB962C8B-B14F-4D97-AF65-F5344CB8AC3E}">
        <p14:creationId xmlns:p14="http://schemas.microsoft.com/office/powerpoint/2010/main" val="2971804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33"/>
              </a:spcAft>
            </a:pPr>
            <a:r>
              <a:rPr lang="en-US" dirty="0">
                <a:solidFill>
                  <a:srgbClr val="000000"/>
                </a:solidFill>
              </a:rPr>
              <a:t>&gt;85% F500 customers on MS Cloud</a:t>
            </a:r>
          </a:p>
          <a:p>
            <a:pPr>
              <a:spcAft>
                <a:spcPts val="1233"/>
              </a:spcAft>
            </a:pPr>
            <a:r>
              <a:rPr lang="en-US" dirty="0">
                <a:solidFill>
                  <a:srgbClr val="000000"/>
                </a:solidFill>
              </a:rPr>
              <a:t>&gt;3,400 apps in Azure Marketplace</a:t>
            </a:r>
          </a:p>
          <a:p>
            <a:pPr>
              <a:spcAft>
                <a:spcPts val="1233"/>
              </a:spcAft>
            </a:pPr>
            <a:r>
              <a:rPr lang="en-US" dirty="0">
                <a:solidFill>
                  <a:srgbClr val="000000"/>
                </a:solidFill>
              </a:rPr>
              <a:t>30 major certifications and attestations — more than any other major public cloud provider</a:t>
            </a:r>
          </a:p>
          <a:p>
            <a:pPr>
              <a:spcAft>
                <a:spcPts val="1233"/>
              </a:spcAft>
            </a:pPr>
            <a:r>
              <a:rPr lang="en-US" dirty="0">
                <a:solidFill>
                  <a:srgbClr val="000000"/>
                </a:solidFill>
              </a:rPr>
              <a:t>13B authentications supported every week by Azure cloud services</a:t>
            </a:r>
          </a:p>
          <a:p>
            <a:pPr>
              <a:spcAft>
                <a:spcPts val="1233"/>
              </a:spcAft>
            </a:pPr>
            <a:r>
              <a:rPr lang="en-US" dirty="0">
                <a:solidFill>
                  <a:srgbClr val="000000"/>
                </a:solidFill>
              </a:rPr>
              <a:t>1T messages a month are processed using Event Hub</a:t>
            </a:r>
          </a:p>
          <a:p>
            <a:pPr>
              <a:spcAft>
                <a:spcPts val="1233"/>
              </a:spcAft>
            </a:pPr>
            <a:r>
              <a:rPr lang="en-US" dirty="0">
                <a:solidFill>
                  <a:srgbClr val="000000"/>
                </a:solidFill>
              </a:rPr>
              <a:t>&gt;60B ingress events per day worldwide in Even Hub</a:t>
            </a:r>
          </a:p>
          <a:p>
            <a:pPr>
              <a:spcAft>
                <a:spcPts val="1233"/>
              </a:spcAft>
            </a:pPr>
            <a:r>
              <a:rPr lang="en-US" dirty="0">
                <a:solidFill>
                  <a:srgbClr val="000000"/>
                </a:solidFill>
              </a:rPr>
              <a:t>More than 70T storage objects in Azure</a:t>
            </a:r>
          </a:p>
          <a:p>
            <a:pPr>
              <a:spcAft>
                <a:spcPts val="1233"/>
              </a:spcAft>
            </a:pPr>
            <a:r>
              <a:rPr lang="en-US" dirty="0">
                <a:solidFill>
                  <a:srgbClr val="000000"/>
                </a:solidFill>
              </a:rPr>
              <a:t>More than 9M transactions per second processed by Azure Storage (nearly 3x growth YoY)</a:t>
            </a:r>
          </a:p>
          <a:p>
            <a:pPr>
              <a:spcAft>
                <a:spcPts val="1233"/>
              </a:spcAft>
            </a:pPr>
            <a:r>
              <a:rPr lang="en-US" dirty="0">
                <a:solidFill>
                  <a:srgbClr val="000000"/>
                </a:solidFill>
              </a:rPr>
              <a:t>1.5M SQL DBs under management in Azure / Customer usage has increased 7x YoY</a:t>
            </a:r>
          </a:p>
          <a:p>
            <a:pPr>
              <a:spcAft>
                <a:spcPts val="1233"/>
              </a:spcAft>
            </a:pPr>
            <a:r>
              <a:rPr lang="en-US" dirty="0">
                <a:solidFill>
                  <a:srgbClr val="000000"/>
                </a:solidFill>
              </a:rPr>
              <a:t>2.5B logins per week process to Azure SQL DB</a:t>
            </a:r>
          </a:p>
          <a:p>
            <a:pPr>
              <a:spcAft>
                <a:spcPts val="1233"/>
              </a:spcAft>
            </a:pPr>
            <a:r>
              <a:rPr lang="en-US" dirty="0">
                <a:solidFill>
                  <a:srgbClr val="000000"/>
                </a:solidFill>
              </a:rPr>
              <a:t>External Traffic / web site hits (e.g. customer traffic only)- 83.46 billion hits/month</a:t>
            </a:r>
          </a:p>
          <a:p>
            <a:pPr>
              <a:spcAft>
                <a:spcPts val="1233"/>
              </a:spcAft>
            </a:pPr>
            <a:r>
              <a:rPr lang="en-US" dirty="0">
                <a:solidFill>
                  <a:srgbClr val="000000"/>
                </a:solidFill>
              </a:rPr>
              <a:t>Total Sites/Apps (customer sites only) – 664k</a:t>
            </a:r>
          </a:p>
          <a:p>
            <a:pPr>
              <a:spcAft>
                <a:spcPts val="1233"/>
              </a:spcAft>
            </a:pPr>
            <a:r>
              <a:rPr lang="en-US" dirty="0">
                <a:solidFill>
                  <a:srgbClr val="000000"/>
                </a:solidFill>
              </a:rPr>
              <a:t>3.4M Developers registered with Visual Studio Online</a:t>
            </a:r>
          </a:p>
          <a:p>
            <a:pPr>
              <a:lnSpc>
                <a:spcPct val="90000"/>
              </a:lnSpc>
              <a:spcAft>
                <a:spcPts val="1233"/>
              </a:spcAft>
            </a:pPr>
            <a:endParaRPr lang="en-US" sz="1100" dirty="0">
              <a:solidFill>
                <a:srgbClr val="000000"/>
              </a:solidFill>
            </a:endParaRPr>
          </a:p>
          <a:p>
            <a:endParaRPr lang="en-US" dirty="0"/>
          </a:p>
        </p:txBody>
      </p:sp>
      <p:sp>
        <p:nvSpPr>
          <p:cNvPr id="4" name="Header Placeholder 3"/>
          <p:cNvSpPr>
            <a:spLocks noGrp="1"/>
          </p:cNvSpPr>
          <p:nvPr>
            <p:ph type="hdr" sz="quarter" idx="10"/>
          </p:nvPr>
        </p:nvSpPr>
        <p:spPr/>
        <p:txBody>
          <a:bodyPr/>
          <a:lstStyle/>
          <a:p>
            <a:pPr defTabSz="976412">
              <a:defRPr/>
            </a:pPr>
            <a:r>
              <a:rPr lang="en-US">
                <a:solidFill>
                  <a:prstClr val="black"/>
                </a:solidFill>
                <a:latin typeface="Segoe UI" pitchFamily="34" charset="0"/>
              </a:rPr>
              <a:t>WPC 2015</a:t>
            </a:r>
          </a:p>
          <a:p>
            <a:pPr defTabSz="976412">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98257" defTabSz="956896" eaLnBrk="0" fontAlgn="base" hangingPunct="0">
              <a:spcBef>
                <a:spcPct val="0"/>
              </a:spcBef>
              <a:spcAft>
                <a:spcPct val="0"/>
              </a:spcAft>
              <a:defRPr/>
            </a:pPr>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defTabSz="957303" fontAlgn="base">
              <a:spcBef>
                <a:spcPct val="0"/>
              </a:spcBef>
              <a:spcAft>
                <a:spcPct val="0"/>
              </a:spcAft>
              <a:defRPr/>
            </a:pPr>
            <a:fld id="{38EEC551-8CDA-4EB6-89BB-2A86C9F091C8}" type="datetime8">
              <a:rPr lang="en-US">
                <a:solidFill>
                  <a:prstClr val="black"/>
                </a:solidFill>
                <a:latin typeface="Segoe UI" panose="020B0502040204020203" pitchFamily="34" charset="0"/>
                <a:ea typeface="MS PGothic" panose="020B0600070205080204" pitchFamily="34" charset="-128"/>
              </a:rPr>
              <a:pPr defTabSz="957303" fontAlgn="base">
                <a:spcBef>
                  <a:spcPct val="0"/>
                </a:spcBef>
                <a:spcAft>
                  <a:spcPct val="0"/>
                </a:spcAft>
                <a:defRPr/>
              </a:pPr>
              <a:t>4/6/2017 10:48 AM</a:t>
            </a:fld>
            <a:endParaRPr lang="en-US" dirty="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57303" fontAlgn="base">
              <a:spcBef>
                <a:spcPct val="0"/>
              </a:spcBef>
              <a:spcAft>
                <a:spcPct val="0"/>
              </a:spcAft>
              <a:defRPr/>
            </a:pPr>
            <a:fld id="{B4008EB6-D09E-4580-8CD6-DDB14511944F}" type="slidenum">
              <a:rPr lang="en-US">
                <a:solidFill>
                  <a:prstClr val="black"/>
                </a:solidFill>
                <a:latin typeface="Segoe UI" panose="020B0502040204020203" pitchFamily="34" charset="0"/>
                <a:ea typeface="MS PGothic" panose="020B0600070205080204" pitchFamily="34" charset="-128"/>
              </a:rPr>
              <a:pPr defTabSz="957303" fontAlgn="base">
                <a:spcBef>
                  <a:spcPct val="0"/>
                </a:spcBef>
                <a:spcAft>
                  <a:spcPct val="0"/>
                </a:spcAft>
                <a:defRPr/>
              </a:pPr>
              <a:t>18</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420729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29</a:t>
            </a:fld>
            <a:endParaRPr lang="en-US"/>
          </a:p>
        </p:txBody>
      </p:sp>
    </p:spTree>
    <p:extLst>
      <p:ext uri="{BB962C8B-B14F-4D97-AF65-F5344CB8AC3E}">
        <p14:creationId xmlns:p14="http://schemas.microsoft.com/office/powerpoint/2010/main" val="3804294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31</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35</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36</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37</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38</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39</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40</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41</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2</a:t>
            </a:fld>
            <a:endParaRPr lang="en-US"/>
          </a:p>
        </p:txBody>
      </p:sp>
    </p:spTree>
    <p:extLst>
      <p:ext uri="{BB962C8B-B14F-4D97-AF65-F5344CB8AC3E}">
        <p14:creationId xmlns:p14="http://schemas.microsoft.com/office/powerpoint/2010/main" val="1045242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45</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50</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51</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52</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53</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54</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55</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58</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59</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60</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3</a:t>
            </a:fld>
            <a:endParaRPr lang="en-US"/>
          </a:p>
        </p:txBody>
      </p:sp>
    </p:spTree>
    <p:extLst>
      <p:ext uri="{BB962C8B-B14F-4D97-AF65-F5344CB8AC3E}">
        <p14:creationId xmlns:p14="http://schemas.microsoft.com/office/powerpoint/2010/main" val="992193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61</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62</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65</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66</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67</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68</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69</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70</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71</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72</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4</a:t>
            </a:fld>
            <a:endParaRPr lang="en-US"/>
          </a:p>
        </p:txBody>
      </p:sp>
    </p:spTree>
    <p:extLst>
      <p:ext uri="{BB962C8B-B14F-4D97-AF65-F5344CB8AC3E}">
        <p14:creationId xmlns:p14="http://schemas.microsoft.com/office/powerpoint/2010/main" val="33658385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76</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77</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78</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79</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80</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81</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82</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83</a:t>
            </a:fld>
            <a:endParaRPr lang="en-US"/>
          </a:p>
        </p:txBody>
      </p:sp>
    </p:spTree>
    <p:extLst>
      <p:ext uri="{BB962C8B-B14F-4D97-AF65-F5344CB8AC3E}">
        <p14:creationId xmlns:p14="http://schemas.microsoft.com/office/powerpoint/2010/main" val="16704727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99</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100</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5</a:t>
            </a:fld>
            <a:endParaRPr lang="en-US"/>
          </a:p>
        </p:txBody>
      </p:sp>
    </p:spTree>
    <p:extLst>
      <p:ext uri="{BB962C8B-B14F-4D97-AF65-F5344CB8AC3E}">
        <p14:creationId xmlns:p14="http://schemas.microsoft.com/office/powerpoint/2010/main" val="2536541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101</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102</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103</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104</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105</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107</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108</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109</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110</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111</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6</a:t>
            </a:fld>
            <a:endParaRPr lang="en-US"/>
          </a:p>
        </p:txBody>
      </p:sp>
    </p:spTree>
    <p:extLst>
      <p:ext uri="{BB962C8B-B14F-4D97-AF65-F5344CB8AC3E}">
        <p14:creationId xmlns:p14="http://schemas.microsoft.com/office/powerpoint/2010/main" val="14094229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113</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114</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116</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118</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120</a:t>
            </a:fld>
            <a:endParaRPr lang="en-US"/>
          </a:p>
        </p:txBody>
      </p:sp>
    </p:spTree>
    <p:extLst>
      <p:ext uri="{BB962C8B-B14F-4D97-AF65-F5344CB8AC3E}">
        <p14:creationId xmlns:p14="http://schemas.microsoft.com/office/powerpoint/2010/main" val="19845125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123</a:t>
            </a:fld>
            <a:endParaRPr lang="en-US"/>
          </a:p>
        </p:txBody>
      </p:sp>
    </p:spTree>
    <p:extLst>
      <p:ext uri="{BB962C8B-B14F-4D97-AF65-F5344CB8AC3E}">
        <p14:creationId xmlns:p14="http://schemas.microsoft.com/office/powerpoint/2010/main" val="2077096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126</a:t>
            </a:fld>
            <a:endParaRPr lang="en-US"/>
          </a:p>
        </p:txBody>
      </p:sp>
    </p:spTree>
    <p:extLst>
      <p:ext uri="{BB962C8B-B14F-4D97-AF65-F5344CB8AC3E}">
        <p14:creationId xmlns:p14="http://schemas.microsoft.com/office/powerpoint/2010/main" val="42815320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128</a:t>
            </a:fld>
            <a:endParaRPr lang="en-US"/>
          </a:p>
        </p:txBody>
      </p:sp>
    </p:spTree>
    <p:extLst>
      <p:ext uri="{BB962C8B-B14F-4D97-AF65-F5344CB8AC3E}">
        <p14:creationId xmlns:p14="http://schemas.microsoft.com/office/powerpoint/2010/main" val="30070428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130</a:t>
            </a:fld>
            <a:endParaRPr lang="en-US"/>
          </a:p>
        </p:txBody>
      </p:sp>
    </p:spTree>
    <p:extLst>
      <p:ext uri="{BB962C8B-B14F-4D97-AF65-F5344CB8AC3E}">
        <p14:creationId xmlns:p14="http://schemas.microsoft.com/office/powerpoint/2010/main" val="215504685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 are part of the Azure Web + Mobile suite of</a:t>
            </a:r>
            <a:r>
              <a:rPr lang="en-US" sz="1200" kern="1200" baseline="0" dirty="0">
                <a:solidFill>
                  <a:schemeClr val="tx1"/>
                </a:solidFill>
                <a:effectLst/>
                <a:latin typeface="+mn-lt"/>
                <a:ea typeface="+mn-ea"/>
                <a:cs typeface="+mn-cs"/>
              </a:rPr>
              <a:t> App Services and are designed to enable the creation of small pieces of meaningful, reusable methods, easily shared across services. These serverless, event-driven methods are often referred to as “nanoservices” due to their small size. Although an Azure Function can contain quite a bit of code, they are typically designed to serve a single purpose, and respond to events in connected services.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131</a:t>
            </a:fld>
            <a:endParaRPr lang="en-US"/>
          </a:p>
        </p:txBody>
      </p:sp>
    </p:spTree>
    <p:extLst>
      <p:ext uri="{BB962C8B-B14F-4D97-AF65-F5344CB8AC3E}">
        <p14:creationId xmlns:p14="http://schemas.microsoft.com/office/powerpoint/2010/main" val="473306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7</a:t>
            </a:fld>
            <a:endParaRPr lang="en-US"/>
          </a:p>
        </p:txBody>
      </p:sp>
    </p:spTree>
    <p:extLst>
      <p:ext uri="{BB962C8B-B14F-4D97-AF65-F5344CB8AC3E}">
        <p14:creationId xmlns:p14="http://schemas.microsoft.com/office/powerpoint/2010/main" val="19091284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Functions</a:t>
            </a:r>
            <a:r>
              <a:rPr lang="en-US" sz="1200" kern="1200" baseline="0" dirty="0">
                <a:solidFill>
                  <a:schemeClr val="tx1"/>
                </a:solidFill>
                <a:effectLst/>
                <a:latin typeface="+mn-lt"/>
                <a:ea typeface="+mn-ea"/>
                <a:cs typeface="+mn-cs"/>
              </a:rPr>
              <a:t> can be created in most common development and scripting languages, and can be “triggered” by events in other Azure App Services, such as Web, Mobile, Logic, and API apps. Azure Functions can also be exposed via HTTP URL schemes for easy integration into legacy systems.</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132</a:t>
            </a:fld>
            <a:endParaRPr lang="en-US"/>
          </a:p>
        </p:txBody>
      </p:sp>
    </p:spTree>
    <p:extLst>
      <p:ext uri="{BB962C8B-B14F-4D97-AF65-F5344CB8AC3E}">
        <p14:creationId xmlns:p14="http://schemas.microsoft.com/office/powerpoint/2010/main" val="29492868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Functions are “event-driven” meaning they run based on associated</a:t>
            </a:r>
            <a:r>
              <a:rPr lang="en-US" sz="1200" kern="1200" baseline="0" dirty="0">
                <a:solidFill>
                  <a:schemeClr val="tx1"/>
                </a:solidFill>
                <a:effectLst/>
                <a:latin typeface="+mn-lt"/>
                <a:ea typeface="+mn-ea"/>
                <a:cs typeface="+mn-cs"/>
              </a:rPr>
              <a:t> and configure events, or “triggers”. For example an Azure Function could be triggered by a simple timer, such as running a process once every 24-hours, or triggered by an event in a document management system, such as when a new document is uploaded to a SharePoint library. Azure Functions can also respond to Azure-specific events, such as an image added to a Storage Blob or a notification arriving in a Message Queue. </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133</a:t>
            </a:fld>
            <a:endParaRPr lang="en-US"/>
          </a:p>
        </p:txBody>
      </p:sp>
    </p:spTree>
    <p:extLst>
      <p:ext uri="{BB962C8B-B14F-4D97-AF65-F5344CB8AC3E}">
        <p14:creationId xmlns:p14="http://schemas.microsoft.com/office/powerpoint/2010/main" val="14823886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Although Azure Functions</a:t>
            </a:r>
            <a:r>
              <a:rPr lang="en-US" sz="1200" kern="1200" baseline="0" dirty="0">
                <a:solidFill>
                  <a:schemeClr val="tx1"/>
                </a:solidFill>
                <a:effectLst/>
                <a:latin typeface="+mn-lt"/>
                <a:ea typeface="+mn-ea"/>
                <a:cs typeface="+mn-cs"/>
              </a:rPr>
              <a:t> can be created from scratch”, the Azure Portal exposes a large number of ever-growing templates to help get developers started. These templates are typically designed with specific triggers in mind, such as a Blob Storage event, or a GitHub </a:t>
            </a:r>
            <a:r>
              <a:rPr lang="en-US" sz="1200" kern="1200" baseline="0" dirty="0" err="1">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event. Templates can easily form the basis for robust function creation, and are really designed just to get a developer started.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134</a:t>
            </a:fld>
            <a:endParaRPr lang="en-US"/>
          </a:p>
        </p:txBody>
      </p:sp>
    </p:spTree>
    <p:extLst>
      <p:ext uri="{BB962C8B-B14F-4D97-AF65-F5344CB8AC3E}">
        <p14:creationId xmlns:p14="http://schemas.microsoft.com/office/powerpoint/2010/main" val="16786106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Timer</a:t>
            </a:r>
            <a:r>
              <a:rPr lang="en-US" sz="1200" kern="1200" baseline="0" dirty="0">
                <a:solidFill>
                  <a:schemeClr val="tx1"/>
                </a:solidFill>
                <a:effectLst/>
                <a:latin typeface="+mn-lt"/>
                <a:ea typeface="+mn-ea"/>
                <a:cs typeface="+mn-cs"/>
              </a:rPr>
              <a:t> Functions are exactly what they sound like: Functions triggered by a specific time event. Timer Functions are perfect for clean up and maintenance processes and can easily be combined with other functions for more robust scenarios. Timer Functions us CRON expressions to configure schedules. It’s a good idea to get familiar with CRON syntax, but in the meantime there are a number of tools online to help you build CRON expressions.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135</a:t>
            </a:fld>
            <a:endParaRPr lang="en-US"/>
          </a:p>
        </p:txBody>
      </p:sp>
    </p:spTree>
    <p:extLst>
      <p:ext uri="{BB962C8B-B14F-4D97-AF65-F5344CB8AC3E}">
        <p14:creationId xmlns:p14="http://schemas.microsoft.com/office/powerpoint/2010/main" val="7712609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Processing Functions are triggered</a:t>
            </a:r>
            <a:r>
              <a:rPr lang="en-US" sz="1200" kern="1200" baseline="0" dirty="0">
                <a:solidFill>
                  <a:schemeClr val="tx1"/>
                </a:solidFill>
                <a:effectLst/>
                <a:latin typeface="+mn-lt"/>
                <a:ea typeface="+mn-ea"/>
                <a:cs typeface="+mn-cs"/>
              </a:rPr>
              <a:t> by activity in a datastore, such as a table, queue, or container.  Data Processing Functions also typically have both “in” and “out” parameters, meaning they can accept an object as a parameter, and then process information and then return another object from within the function. This is not the same as a “return” value, as most Azure Functions either return void, or an HTTP response such as “created”, “accepted”, or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136</a:t>
            </a:fld>
            <a:endParaRPr lang="en-US"/>
          </a:p>
        </p:txBody>
      </p:sp>
    </p:spTree>
    <p:extLst>
      <p:ext uri="{BB962C8B-B14F-4D97-AF65-F5344CB8AC3E}">
        <p14:creationId xmlns:p14="http://schemas.microsoft.com/office/powerpoint/2010/main" val="32946473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Webhook</a:t>
            </a:r>
            <a:r>
              <a:rPr lang="en-US" sz="1200" kern="1200" baseline="0" dirty="0">
                <a:solidFill>
                  <a:schemeClr val="tx1"/>
                </a:solidFill>
                <a:effectLst/>
                <a:latin typeface="+mn-lt"/>
                <a:ea typeface="+mn-ea"/>
                <a:cs typeface="+mn-cs"/>
              </a:rPr>
              <a:t> and API Functions are designed to easily integrate with 3</a:t>
            </a:r>
            <a:r>
              <a:rPr lang="en-US" sz="1200" kern="1200" baseline="30000" dirty="0">
                <a:solidFill>
                  <a:schemeClr val="tx1"/>
                </a:solidFill>
                <a:effectLst/>
                <a:latin typeface="+mn-lt"/>
                <a:ea typeface="+mn-ea"/>
                <a:cs typeface="+mn-cs"/>
              </a:rPr>
              <a:t>rd</a:t>
            </a:r>
            <a:r>
              <a:rPr lang="en-US" sz="1200" kern="1200" baseline="0" dirty="0">
                <a:solidFill>
                  <a:schemeClr val="tx1"/>
                </a:solidFill>
                <a:effectLst/>
                <a:latin typeface="+mn-lt"/>
                <a:ea typeface="+mn-ea"/>
                <a:cs typeface="+mn-cs"/>
              </a:rPr>
              <a:t> party systems, like GitHub, Office 365, and especially Microsoft PowerApps. Since Webhook and API Functions are often exposed to external or legacy systems, they typically need CORS settings managed in order to “allow” external resources to “see” and execute the function. Most Azure Logic Apps leverage Webhook and API Functions directly.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137</a:t>
            </a:fld>
            <a:endParaRPr lang="en-US"/>
          </a:p>
        </p:txBody>
      </p:sp>
    </p:spTree>
    <p:extLst>
      <p:ext uri="{BB962C8B-B14F-4D97-AF65-F5344CB8AC3E}">
        <p14:creationId xmlns:p14="http://schemas.microsoft.com/office/powerpoint/2010/main" val="5589211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Azure</a:t>
            </a:r>
            <a:r>
              <a:rPr lang="en-US" sz="1200" kern="1200" baseline="0" dirty="0">
                <a:solidFill>
                  <a:schemeClr val="tx1"/>
                </a:solidFill>
                <a:effectLst/>
                <a:latin typeface="+mn-lt"/>
                <a:ea typeface="+mn-ea"/>
                <a:cs typeface="+mn-cs"/>
              </a:rPr>
              <a:t> Function is really a group of a few files that work in harmony. All actual function logic resides in a “Run” file written in a language of choice. A “Project” file is similar to a project file in other technologies such as .NET Core or Universal Windows Platform and contains “secondary” assembly references such as NuGet packages. Finally a “Function” file contains information about triggers and parameters, such as locations of Storage Queue connection strings and whether the parameter is design as an “in”, “out” or “bi-directional”. Optionally, additional configuration is also found in the Function App Settings such as an API Key or database connection string.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138</a:t>
            </a:fld>
            <a:endParaRPr lang="en-US"/>
          </a:p>
        </p:txBody>
      </p:sp>
    </p:spTree>
    <p:extLst>
      <p:ext uri="{BB962C8B-B14F-4D97-AF65-F5344CB8AC3E}">
        <p14:creationId xmlns:p14="http://schemas.microsoft.com/office/powerpoint/2010/main" val="741834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Without bindings, an Azure Function would just be a “disconnected” algorithm</a:t>
            </a:r>
            <a:r>
              <a:rPr lang="en-US" baseline="0" dirty="0"/>
              <a:t> without any way to serve a purpose. Bindings server to connect functions and output to other services. Some of the most common binding types and features are listed in the table, however variations and adaptations can and do exist.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139</a:t>
            </a:fld>
            <a:endParaRPr lang="en-US"/>
          </a:p>
        </p:txBody>
      </p:sp>
    </p:spTree>
    <p:extLst>
      <p:ext uri="{BB962C8B-B14F-4D97-AF65-F5344CB8AC3E}">
        <p14:creationId xmlns:p14="http://schemas.microsoft.com/office/powerpoint/2010/main" val="9558250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Many Azure Functions are exposed</a:t>
            </a:r>
            <a:r>
              <a:rPr lang="en-US" sz="1200" kern="1200" baseline="0" dirty="0">
                <a:solidFill>
                  <a:schemeClr val="tx1"/>
                </a:solidFill>
                <a:effectLst/>
                <a:latin typeface="+mn-lt"/>
                <a:ea typeface="+mn-ea"/>
                <a:cs typeface="+mn-cs"/>
              </a:rPr>
              <a:t> via an actual URL that can be called directly from a web client or browser. When an Azure Function is not exposed via a URL its common practice to call the function from another </a:t>
            </a:r>
            <a:r>
              <a:rPr lang="en-US" sz="1200" kern="1200" baseline="0" dirty="0" err="1">
                <a:solidFill>
                  <a:schemeClr val="tx1"/>
                </a:solidFill>
                <a:effectLst/>
                <a:latin typeface="+mn-lt"/>
                <a:ea typeface="+mn-ea"/>
                <a:cs typeface="+mn-cs"/>
              </a:rPr>
              <a:t>dunction</a:t>
            </a:r>
            <a:r>
              <a:rPr lang="en-US" sz="1200" kern="1200" baseline="0" dirty="0">
                <a:solidFill>
                  <a:schemeClr val="tx1"/>
                </a:solidFill>
                <a:effectLst/>
                <a:latin typeface="+mn-lt"/>
                <a:ea typeface="+mn-ea"/>
                <a:cs typeface="+mn-cs"/>
              </a:rPr>
              <a:t>, such as a Timer-based Function for testing purposes only. Since Azure Functions can be nested, testing scenarios can be quite varied. For managing and testing Azure Functions that integrate with Storage Containers, Microsoft provides the Microsoft Azure Storage Explorer, as well as the Visual Studio Cloud Explorer. The Logs console in the Azure Function Designer is also a great way to view and trace function processing.</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1283FAC-A721-45A3-BBDE-EAF2B09B7CD9}" type="slidenum">
              <a:rPr lang="en-US" smtClean="0"/>
              <a:t>140</a:t>
            </a:fld>
            <a:endParaRPr lang="en-US"/>
          </a:p>
        </p:txBody>
      </p:sp>
    </p:spTree>
    <p:extLst>
      <p:ext uri="{BB962C8B-B14F-4D97-AF65-F5344CB8AC3E}">
        <p14:creationId xmlns:p14="http://schemas.microsoft.com/office/powerpoint/2010/main" val="156106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913F01-50A2-455E-9C19-C1AC31A5CA2C}" type="slidenum">
              <a:rPr lang="en-US" smtClean="0"/>
              <a:t>8</a:t>
            </a:fld>
            <a:endParaRPr lang="en-US"/>
          </a:p>
        </p:txBody>
      </p:sp>
    </p:spTree>
    <p:extLst>
      <p:ext uri="{BB962C8B-B14F-4D97-AF65-F5344CB8AC3E}">
        <p14:creationId xmlns:p14="http://schemas.microsoft.com/office/powerpoint/2010/main" val="2771863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57960">
              <a:defRPr/>
            </a:pPr>
            <a:fld id="{11238EA9-8015-4FF4-B653-D515D2E9656C}" type="slidenum">
              <a:rPr lang="en-US">
                <a:solidFill>
                  <a:prstClr val="black"/>
                </a:solidFill>
                <a:latin typeface="Calibri" panose="020F0502020204030204"/>
              </a:rPr>
              <a:pPr defTabSz="957960">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1967529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a:t>Edit Master text styles</a:t>
            </a:r>
          </a:p>
        </p:txBody>
      </p:sp>
      <p:sp>
        <p:nvSpPr>
          <p:cNvPr id="4" name="Title 3"/>
          <p:cNvSpPr>
            <a:spLocks noGrp="1"/>
          </p:cNvSpPr>
          <p:nvPr>
            <p:ph type="title"/>
          </p:nvPr>
        </p:nvSpPr>
        <p:spPr/>
        <p:txBody>
          <a:bodyPr/>
          <a:lstStyle>
            <a:lvl1pPr>
              <a:defRPr sz="4000"/>
            </a:lvl1pPr>
          </a:lstStyle>
          <a:p>
            <a:r>
              <a:rPr lang="en-US" dirty="0"/>
              <a:t>Click to edit Master title style</a:t>
            </a:r>
          </a:p>
        </p:txBody>
      </p:sp>
    </p:spTree>
    <p:extLst>
      <p:ext uri="{BB962C8B-B14F-4D97-AF65-F5344CB8AC3E}">
        <p14:creationId xmlns:p14="http://schemas.microsoft.com/office/powerpoint/2010/main" val="56616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wo Content with SubTit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000">
                <a:solidFill>
                  <a:srgbClr val="1874CD"/>
                </a:solidFill>
              </a:defRPr>
            </a:lvl1pPr>
          </a:lstStyle>
          <a:p>
            <a:r>
              <a:rPr lang="en-US" dirty="0"/>
              <a:t>Slide Title Goes Here</a:t>
            </a:r>
          </a:p>
        </p:txBody>
      </p:sp>
      <p:sp>
        <p:nvSpPr>
          <p:cNvPr id="7" name="Text Placeholder 2"/>
          <p:cNvSpPr>
            <a:spLocks noGrp="1"/>
          </p:cNvSpPr>
          <p:nvPr>
            <p:ph type="body" idx="1"/>
          </p:nvPr>
        </p:nvSpPr>
        <p:spPr>
          <a:xfrm>
            <a:off x="609600" y="1535113"/>
            <a:ext cx="5486400" cy="63976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3"/>
          <p:cNvSpPr>
            <a:spLocks noGrp="1"/>
          </p:cNvSpPr>
          <p:nvPr>
            <p:ph sz="half" idx="2" hasCustomPrompt="1"/>
          </p:nvPr>
        </p:nvSpPr>
        <p:spPr>
          <a:xfrm>
            <a:off x="6096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9" name="Text Placeholder 4"/>
          <p:cNvSpPr>
            <a:spLocks noGrp="1"/>
          </p:cNvSpPr>
          <p:nvPr>
            <p:ph type="body" sz="quarter" idx="10"/>
          </p:nvPr>
        </p:nvSpPr>
        <p:spPr>
          <a:xfrm>
            <a:off x="6096000" y="1535113"/>
            <a:ext cx="5486400" cy="639762"/>
          </a:xfrm>
        </p:spPr>
        <p:txBody>
          <a:bodyPr anchor="b"/>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Content Placeholder 5"/>
          <p:cNvSpPr>
            <a:spLocks noGrp="1"/>
          </p:cNvSpPr>
          <p:nvPr>
            <p:ph sz="quarter" idx="4" hasCustomPrompt="1"/>
          </p:nvPr>
        </p:nvSpPr>
        <p:spPr>
          <a:xfrm>
            <a:off x="60960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Footer Placeholder 3"/>
          <p:cNvSpPr>
            <a:spLocks noGrp="1"/>
          </p:cNvSpPr>
          <p:nvPr>
            <p:ph type="ftr" sz="quarter" idx="3"/>
          </p:nvPr>
        </p:nvSpPr>
        <p:spPr bwMode="auto">
          <a:xfrm>
            <a:off x="0" y="6360566"/>
            <a:ext cx="12192000" cy="49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000" b="0">
                <a:solidFill>
                  <a:srgbClr val="1874CD"/>
                </a:solidFill>
                <a:latin typeface="+mn-lt"/>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1708792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ontent with Objec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000">
                <a:solidFill>
                  <a:srgbClr val="1874CD"/>
                </a:solidFill>
              </a:defRPr>
            </a:lvl1pPr>
          </a:lstStyle>
          <a:p>
            <a:r>
              <a:rPr lang="en-US" dirty="0"/>
              <a:t>Slide Title Goes Here</a:t>
            </a:r>
          </a:p>
        </p:txBody>
      </p:sp>
      <p:sp>
        <p:nvSpPr>
          <p:cNvPr id="7" name="Text Placeholder 2"/>
          <p:cNvSpPr>
            <a:spLocks noGrp="1"/>
          </p:cNvSpPr>
          <p:nvPr>
            <p:ph type="body" idx="1"/>
          </p:nvPr>
        </p:nvSpPr>
        <p:spPr>
          <a:xfrm>
            <a:off x="609600" y="1535113"/>
            <a:ext cx="54864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3"/>
          <p:cNvSpPr>
            <a:spLocks noGrp="1"/>
          </p:cNvSpPr>
          <p:nvPr>
            <p:ph sz="half" idx="2" hasCustomPrompt="1"/>
          </p:nvPr>
        </p:nvSpPr>
        <p:spPr>
          <a:xfrm>
            <a:off x="6096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4" name="Picture Placeholder 3"/>
          <p:cNvSpPr>
            <a:spLocks noGrp="1"/>
          </p:cNvSpPr>
          <p:nvPr>
            <p:ph type="pic" sz="quarter" idx="10"/>
          </p:nvPr>
        </p:nvSpPr>
        <p:spPr>
          <a:xfrm>
            <a:off x="6111875" y="1535113"/>
            <a:ext cx="5470525" cy="4332287"/>
          </a:xfrm>
        </p:spPr>
        <p:txBody>
          <a:bodyPr/>
          <a:lstStyle/>
          <a:p>
            <a:r>
              <a:rPr lang="en-US"/>
              <a:t>Click icon to add picture</a:t>
            </a:r>
          </a:p>
        </p:txBody>
      </p:sp>
      <p:sp>
        <p:nvSpPr>
          <p:cNvPr id="10" name="Footer Placeholder 3"/>
          <p:cNvSpPr>
            <a:spLocks noGrp="1"/>
          </p:cNvSpPr>
          <p:nvPr>
            <p:ph type="ftr" sz="quarter" idx="3"/>
          </p:nvPr>
        </p:nvSpPr>
        <p:spPr bwMode="auto">
          <a:xfrm>
            <a:off x="0" y="6360566"/>
            <a:ext cx="12192000" cy="49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000" b="0">
                <a:solidFill>
                  <a:srgbClr val="1874CD"/>
                </a:solidFill>
                <a:latin typeface="+mn-lt"/>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501305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2819400"/>
            <a:ext cx="10972800" cy="1143000"/>
          </a:xfrm>
          <a:ln>
            <a:noFill/>
          </a:ln>
        </p:spPr>
        <p:txBody>
          <a:bodyPr/>
          <a:lstStyle>
            <a:lvl1pPr algn="ctr">
              <a:defRPr sz="9600">
                <a:solidFill>
                  <a:schemeClr val="bg1"/>
                </a:solidFill>
              </a:defRPr>
            </a:lvl1pPr>
          </a:lstStyle>
          <a:p>
            <a:r>
              <a:rPr lang="en-US" dirty="0"/>
              <a:t>Section Break</a:t>
            </a:r>
          </a:p>
        </p:txBody>
      </p:sp>
    </p:spTree>
    <p:extLst>
      <p:ext uri="{BB962C8B-B14F-4D97-AF65-F5344CB8AC3E}">
        <p14:creationId xmlns:p14="http://schemas.microsoft.com/office/powerpoint/2010/main" val="3857706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 dark blue">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68200" cy="6858000"/>
          </a:xfrm>
          <a:prstGeom prst="rect">
            <a:avLst/>
          </a:prstGeom>
        </p:spPr>
      </p:pic>
      <p:sp>
        <p:nvSpPr>
          <p:cNvPr id="5" name="Rectangle 4"/>
          <p:cNvSpPr/>
          <p:nvPr userDrawn="1"/>
        </p:nvSpPr>
        <p:spPr>
          <a:xfrm>
            <a:off x="76200" y="228600"/>
            <a:ext cx="6019800" cy="61722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33400" y="533400"/>
            <a:ext cx="5260182" cy="1371600"/>
          </a:xfrm>
        </p:spPr>
        <p:txBody>
          <a:bodyPr/>
          <a:lstStyle>
            <a:lvl1pPr>
              <a:defRPr sz="13800">
                <a:solidFill>
                  <a:schemeClr val="bg1"/>
                </a:solidFill>
              </a:defRPr>
            </a:lvl1pPr>
          </a:lstStyle>
          <a:p>
            <a:r>
              <a:rPr lang="en-US" dirty="0"/>
              <a:t>DEMO</a:t>
            </a:r>
          </a:p>
        </p:txBody>
      </p:sp>
      <p:sp>
        <p:nvSpPr>
          <p:cNvPr id="4" name="Content Placeholder 3"/>
          <p:cNvSpPr>
            <a:spLocks noGrp="1"/>
          </p:cNvSpPr>
          <p:nvPr>
            <p:ph sz="half" idx="2" hasCustomPrompt="1"/>
          </p:nvPr>
        </p:nvSpPr>
        <p:spPr>
          <a:xfrm>
            <a:off x="609600" y="2292350"/>
            <a:ext cx="4876800" cy="3575050"/>
          </a:xfrm>
        </p:spPr>
        <p:txBody>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36151231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235810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5"/>
            <a:ext cx="10363200" cy="1470025"/>
          </a:xfrm>
          <a:prstGeom prst="rect">
            <a:avLst/>
          </a:prstGeom>
        </p:spPr>
        <p:txBody>
          <a:bodyPr/>
          <a:lstStyle/>
          <a:p>
            <a:r>
              <a:rPr lang="en-US" dirty="0"/>
              <a:t>Click to edit Master title style</a:t>
            </a:r>
          </a:p>
        </p:txBody>
      </p:sp>
      <p:sp>
        <p:nvSpPr>
          <p:cNvPr id="3" name="Subtitle 2"/>
          <p:cNvSpPr>
            <a:spLocks noGrp="1"/>
          </p:cNvSpPr>
          <p:nvPr>
            <p:ph type="subTitle" idx="1" hasCustomPrompt="1"/>
          </p:nvPr>
        </p:nvSpPr>
        <p:spPr>
          <a:xfrm>
            <a:off x="1828800" y="4572000"/>
            <a:ext cx="8534400" cy="914400"/>
          </a:xfrm>
          <a:prstGeom prst="rect">
            <a:avLst/>
          </a:prstGeom>
        </p:spPr>
        <p:txBody>
          <a:bodyPr/>
          <a:lstStyle>
            <a:lvl1pPr marL="0" indent="0" algn="ctr">
              <a:spcBef>
                <a:spcPts val="0"/>
              </a:spcBef>
              <a:buNone/>
              <a:defRPr sz="2400" b="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Expert Name Here</a:t>
            </a:r>
          </a:p>
          <a:p>
            <a:r>
              <a:rPr lang="en-US" dirty="0"/>
              <a:t>Type of Expert Here</a:t>
            </a:r>
          </a:p>
        </p:txBody>
      </p:sp>
      <p:sp>
        <p:nvSpPr>
          <p:cNvPr id="10" name="Footer Placeholder 3"/>
          <p:cNvSpPr>
            <a:spLocks noGrp="1"/>
          </p:cNvSpPr>
          <p:nvPr>
            <p:ph type="ftr" sz="quarter" idx="3"/>
          </p:nvPr>
        </p:nvSpPr>
        <p:spPr bwMode="auto">
          <a:xfrm>
            <a:off x="0" y="6360566"/>
            <a:ext cx="12192000" cy="49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000" b="0">
                <a:solidFill>
                  <a:schemeClr val="bg1"/>
                </a:solidFill>
                <a:latin typeface="+mn-lt"/>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4063533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emplate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rgbClr val="1874CD"/>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304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UILD Single Content with Header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rgbClr val="1874CD"/>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415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mplate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4" name="Text Placeholder 2"/>
          <p:cNvSpPr>
            <a:spLocks noGrp="1"/>
          </p:cNvSpPr>
          <p:nvPr>
            <p:ph idx="1" hasCustomPrompt="1"/>
          </p:nvPr>
        </p:nvSpPr>
        <p:spPr bwMode="auto">
          <a:xfrm>
            <a:off x="609600" y="1447801"/>
            <a:ext cx="10972800" cy="441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buNone/>
              <a:defRPr/>
            </a:lvl1pPr>
          </a:lstStyle>
          <a:p>
            <a:pPr lvl="0"/>
            <a:r>
              <a:rPr lang="en-US" dirty="0"/>
              <a:t>Click to add text</a:t>
            </a:r>
          </a:p>
        </p:txBody>
      </p:sp>
    </p:spTree>
    <p:extLst>
      <p:ext uri="{BB962C8B-B14F-4D97-AF65-F5344CB8AC3E}">
        <p14:creationId xmlns:p14="http://schemas.microsoft.com/office/powerpoint/2010/main" val="1732199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tmplLst>
          <p:tmpl lvl="1">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emplate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rgbClr val="1874CD"/>
                </a:solidFill>
              </a:defRPr>
            </a:lvl1pPr>
          </a:lstStyle>
          <a:p>
            <a:r>
              <a:rPr lang="en-US" dirty="0"/>
              <a:t>Click to edit Master title style</a:t>
            </a:r>
          </a:p>
        </p:txBody>
      </p:sp>
      <p:sp>
        <p:nvSpPr>
          <p:cNvPr id="3" name="Content Placeholder 2"/>
          <p:cNvSpPr>
            <a:spLocks noGrp="1"/>
          </p:cNvSpPr>
          <p:nvPr>
            <p:ph sz="half" idx="1"/>
          </p:nvPr>
        </p:nvSpPr>
        <p:spPr>
          <a:xfrm>
            <a:off x="609600" y="1447800"/>
            <a:ext cx="5384800" cy="4419609"/>
          </a:xfrm>
        </p:spPr>
        <p:txBody>
          <a:bodyPr/>
          <a:lstStyle>
            <a:lvl1pPr>
              <a:defRPr sz="2400"/>
            </a:lvl1pPr>
            <a:lvl2pPr>
              <a:defRPr sz="2000"/>
            </a:lvl2pPr>
            <a:lvl3pPr>
              <a:defRPr sz="1800"/>
            </a:lvl3pPr>
            <a:lvl4pPr>
              <a:defRPr sz="1600"/>
            </a:lvl4pPr>
            <a:lvl5pPr>
              <a:defRPr sz="1400"/>
            </a:lvl5pPr>
            <a:lvl6pPr>
              <a:defRPr sz="1350"/>
            </a:lvl6pPr>
            <a:lvl7pPr>
              <a:defRPr sz="1350"/>
            </a:lvl7pPr>
            <a:lvl8pPr>
              <a:defRPr sz="1350"/>
            </a:lvl8pPr>
            <a:lvl9pPr>
              <a:defRPr sz="135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447800"/>
            <a:ext cx="5384800" cy="4419601"/>
          </a:xfrm>
        </p:spPr>
        <p:txBody>
          <a:bodyPr/>
          <a:lstStyle>
            <a:lvl1pPr>
              <a:defRPr sz="2400"/>
            </a:lvl1pPr>
            <a:lvl2pPr>
              <a:defRPr sz="2000"/>
            </a:lvl2pPr>
            <a:lvl3pPr>
              <a:defRPr sz="1800"/>
            </a:lvl3pPr>
            <a:lvl4pPr>
              <a:defRPr sz="1600"/>
            </a:lvl4pPr>
            <a:lvl5pPr>
              <a:defRPr sz="1400"/>
            </a:lvl5pPr>
            <a:lvl6pPr>
              <a:defRPr sz="1350"/>
            </a:lvl6pPr>
            <a:lvl7pPr>
              <a:defRPr sz="1350"/>
            </a:lvl7pPr>
            <a:lvl8pPr>
              <a:defRPr sz="1350"/>
            </a:lvl8pPr>
            <a:lvl9pPr>
              <a:defRPr sz="1350"/>
            </a:lvl9pPr>
          </a:lstStyle>
          <a:p>
            <a:pPr lvl="0"/>
            <a:endParaRPr lang="en-US" dirty="0"/>
          </a:p>
        </p:txBody>
      </p:sp>
    </p:spTree>
    <p:extLst>
      <p:ext uri="{BB962C8B-B14F-4D97-AF65-F5344CB8AC3E}">
        <p14:creationId xmlns:p14="http://schemas.microsoft.com/office/powerpoint/2010/main" val="3566800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mplate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rgbClr val="1874CD"/>
                </a:solidFill>
              </a:defRPr>
            </a:lvl1pPr>
          </a:lstStyle>
          <a:p>
            <a:r>
              <a:rPr lang="en-US" dirty="0"/>
              <a:t>Click to edit Master title style</a:t>
            </a:r>
          </a:p>
        </p:txBody>
      </p:sp>
      <p:sp>
        <p:nvSpPr>
          <p:cNvPr id="7" name="Text Placeholder 2"/>
          <p:cNvSpPr>
            <a:spLocks noGrp="1"/>
          </p:cNvSpPr>
          <p:nvPr>
            <p:ph type="body" idx="1"/>
          </p:nvPr>
        </p:nvSpPr>
        <p:spPr>
          <a:xfrm>
            <a:off x="609600" y="1447800"/>
            <a:ext cx="5486400" cy="838200"/>
          </a:xfrm>
        </p:spPr>
        <p:txBody>
          <a:bodyPr anchor="ct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3"/>
          <p:cNvSpPr>
            <a:spLocks noGrp="1"/>
          </p:cNvSpPr>
          <p:nvPr>
            <p:ph sz="half" idx="2"/>
          </p:nvPr>
        </p:nvSpPr>
        <p:spPr>
          <a:xfrm>
            <a:off x="6096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4"/>
          <p:cNvSpPr>
            <a:spLocks noGrp="1"/>
          </p:cNvSpPr>
          <p:nvPr>
            <p:ph sz="quarter" idx="10"/>
          </p:nvPr>
        </p:nvSpPr>
        <p:spPr>
          <a:xfrm>
            <a:off x="6172200" y="1447800"/>
            <a:ext cx="5410200"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6206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mplate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rgbClr val="1874CD"/>
                </a:solidFill>
              </a:defRPr>
            </a:lvl1pPr>
          </a:lstStyle>
          <a:p>
            <a:r>
              <a:rPr lang="en-US" dirty="0"/>
              <a:t>Click to edit Master title style</a:t>
            </a:r>
          </a:p>
        </p:txBody>
      </p:sp>
      <p:sp>
        <p:nvSpPr>
          <p:cNvPr id="7" name="Text Placeholder 2"/>
          <p:cNvSpPr>
            <a:spLocks noGrp="1"/>
          </p:cNvSpPr>
          <p:nvPr>
            <p:ph type="body" idx="1"/>
          </p:nvPr>
        </p:nvSpPr>
        <p:spPr>
          <a:xfrm>
            <a:off x="6096000" y="1447800"/>
            <a:ext cx="5486400" cy="838200"/>
          </a:xfrm>
        </p:spPr>
        <p:txBody>
          <a:bodyPr anchor="ct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3"/>
          <p:cNvSpPr>
            <a:spLocks noGrp="1"/>
          </p:cNvSpPr>
          <p:nvPr>
            <p:ph sz="half" idx="2"/>
          </p:nvPr>
        </p:nvSpPr>
        <p:spPr>
          <a:xfrm>
            <a:off x="60960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4"/>
          <p:cNvSpPr>
            <a:spLocks noGrp="1"/>
          </p:cNvSpPr>
          <p:nvPr>
            <p:ph sz="quarter" idx="10"/>
          </p:nvPr>
        </p:nvSpPr>
        <p:spPr>
          <a:xfrm>
            <a:off x="609600" y="1447800"/>
            <a:ext cx="5410200" cy="4419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1945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mplate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solidFill>
                  <a:srgbClr val="1874CD"/>
                </a:solidFill>
              </a:defRPr>
            </a:lvl1pPr>
          </a:lstStyle>
          <a:p>
            <a:r>
              <a:rPr lang="en-US" dirty="0"/>
              <a:t>Click to edit Master title style</a:t>
            </a:r>
          </a:p>
        </p:txBody>
      </p:sp>
      <p:sp>
        <p:nvSpPr>
          <p:cNvPr id="7" name="Text Placeholder 2"/>
          <p:cNvSpPr>
            <a:spLocks noGrp="1"/>
          </p:cNvSpPr>
          <p:nvPr>
            <p:ph type="body" idx="1"/>
          </p:nvPr>
        </p:nvSpPr>
        <p:spPr>
          <a:xfrm>
            <a:off x="609600" y="1447800"/>
            <a:ext cx="5486400" cy="838199"/>
          </a:xfrm>
        </p:spPr>
        <p:txBody>
          <a:bodyPr anchor="ctr"/>
          <a:lstStyle>
            <a:lvl1pPr marL="0" indent="0">
              <a:lnSpc>
                <a:spcPct val="100000"/>
              </a:lnSpc>
              <a:spcBef>
                <a:spcPts val="0"/>
              </a:spcBef>
              <a:buNone/>
              <a:defRPr sz="2800" b="1"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endParaRPr lang="en-US" dirty="0"/>
          </a:p>
        </p:txBody>
      </p:sp>
      <p:sp>
        <p:nvSpPr>
          <p:cNvPr id="8" name="Content Placeholder 3"/>
          <p:cNvSpPr>
            <a:spLocks noGrp="1"/>
          </p:cNvSpPr>
          <p:nvPr>
            <p:ph sz="half" idx="2"/>
          </p:nvPr>
        </p:nvSpPr>
        <p:spPr>
          <a:xfrm>
            <a:off x="6096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4"/>
          <p:cNvSpPr>
            <a:spLocks noGrp="1"/>
          </p:cNvSpPr>
          <p:nvPr>
            <p:ph type="body" sz="quarter" idx="10"/>
          </p:nvPr>
        </p:nvSpPr>
        <p:spPr>
          <a:xfrm>
            <a:off x="6096000" y="1447800"/>
            <a:ext cx="5486400" cy="838199"/>
          </a:xfrm>
        </p:spPr>
        <p:txBody>
          <a:bodyPr anchor="ct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0" name="Content Placeholder 5"/>
          <p:cNvSpPr>
            <a:spLocks noGrp="1"/>
          </p:cNvSpPr>
          <p:nvPr>
            <p:ph sz="quarter" idx="4"/>
          </p:nvPr>
        </p:nvSpPr>
        <p:spPr>
          <a:xfrm>
            <a:off x="6096000" y="2292350"/>
            <a:ext cx="54864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1187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mplate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09600" y="1447800"/>
            <a:ext cx="10972800" cy="838200"/>
          </a:xfrm>
        </p:spPr>
        <p:txBody>
          <a:bodyPr anchor="ct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609600" y="2292350"/>
            <a:ext cx="10972800" cy="35750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4299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2.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 y="6360566"/>
            <a:ext cx="12192001" cy="497434"/>
          </a:xfrm>
          <a:prstGeom prst="rect">
            <a:avLst/>
          </a:prstGeom>
        </p:spPr>
      </p:pic>
      <p:sp>
        <p:nvSpPr>
          <p:cNvPr id="1027"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3" name="Text Placeholder 2"/>
          <p:cNvSpPr>
            <a:spLocks noGrp="1"/>
          </p:cNvSpPr>
          <p:nvPr>
            <p:ph type="body" idx="1"/>
          </p:nvPr>
        </p:nvSpPr>
        <p:spPr bwMode="auto">
          <a:xfrm>
            <a:off x="609600" y="1447800"/>
            <a:ext cx="10972800" cy="4418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2438" y="0"/>
            <a:ext cx="12187123" cy="226771"/>
          </a:xfrm>
          <a:prstGeom prst="rect">
            <a:avLst/>
          </a:prstGeom>
        </p:spPr>
      </p:pic>
      <p:sp>
        <p:nvSpPr>
          <p:cNvPr id="2" name="Rectangle 1"/>
          <p:cNvSpPr/>
          <p:nvPr userDrawn="1"/>
        </p:nvSpPr>
        <p:spPr>
          <a:xfrm>
            <a:off x="9839696" y="6609283"/>
            <a:ext cx="2380543" cy="230832"/>
          </a:xfrm>
          <a:prstGeom prst="rect">
            <a:avLst/>
          </a:prstGeom>
        </p:spPr>
        <p:txBody>
          <a:bodyPr wrap="square">
            <a:spAutoFit/>
          </a:bodyPr>
          <a:lstStyle/>
          <a:p>
            <a:r>
              <a:rPr lang="en-US" sz="900" dirty="0">
                <a:solidFill>
                  <a:schemeClr val="bg1"/>
                </a:solidFill>
              </a:rPr>
              <a:t>©2017 LearnNow, LLC All Rights Reserved.</a:t>
            </a:r>
          </a:p>
        </p:txBody>
      </p:sp>
    </p:spTree>
    <p:extLst>
      <p:ext uri="{BB962C8B-B14F-4D97-AF65-F5344CB8AC3E}">
        <p14:creationId xmlns:p14="http://schemas.microsoft.com/office/powerpoint/2010/main" val="409095488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83"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2" r:id="rId12"/>
    <p:sldLayoutId id="2147483781" r:id="rId13"/>
    <p:sldLayoutId id="2147483784" r:id="rId14"/>
  </p:sldLayoutIdLst>
  <p:hf sldNum="0" hdr="0" ftr="0" dt="0"/>
  <p:txStyles>
    <p:titleStyle>
      <a:lvl1pPr algn="l" rtl="0" eaLnBrk="1" fontAlgn="base" hangingPunct="1">
        <a:spcBef>
          <a:spcPct val="0"/>
        </a:spcBef>
        <a:spcAft>
          <a:spcPct val="0"/>
        </a:spcAft>
        <a:defRPr sz="4000" b="1" kern="1200">
          <a:solidFill>
            <a:srgbClr val="1874CD"/>
          </a:solidFill>
          <a:latin typeface="+mn-lt"/>
          <a:ea typeface="Segoe UI" pitchFamily="34" charset="0"/>
          <a:cs typeface="Segoe UI" pitchFamily="34" charset="0"/>
        </a:defRPr>
      </a:lvl1pPr>
      <a:lvl2pPr algn="l" rtl="0" eaLnBrk="1" fontAlgn="base" hangingPunct="1">
        <a:spcBef>
          <a:spcPct val="0"/>
        </a:spcBef>
        <a:spcAft>
          <a:spcPct val="0"/>
        </a:spcAft>
        <a:defRPr sz="3300" b="1">
          <a:solidFill>
            <a:srgbClr val="032FBD"/>
          </a:solidFill>
          <a:latin typeface="Calibri" pitchFamily="34" charset="0"/>
          <a:cs typeface="Segoe UI" pitchFamily="34" charset="0"/>
        </a:defRPr>
      </a:lvl2pPr>
      <a:lvl3pPr algn="l" rtl="0" eaLnBrk="1" fontAlgn="base" hangingPunct="1">
        <a:spcBef>
          <a:spcPct val="0"/>
        </a:spcBef>
        <a:spcAft>
          <a:spcPct val="0"/>
        </a:spcAft>
        <a:defRPr sz="3300" b="1">
          <a:solidFill>
            <a:srgbClr val="032FBD"/>
          </a:solidFill>
          <a:latin typeface="Calibri" pitchFamily="34" charset="0"/>
          <a:cs typeface="Segoe UI" pitchFamily="34" charset="0"/>
        </a:defRPr>
      </a:lvl3pPr>
      <a:lvl4pPr algn="l" rtl="0" eaLnBrk="1" fontAlgn="base" hangingPunct="1">
        <a:spcBef>
          <a:spcPct val="0"/>
        </a:spcBef>
        <a:spcAft>
          <a:spcPct val="0"/>
        </a:spcAft>
        <a:defRPr sz="3300" b="1">
          <a:solidFill>
            <a:srgbClr val="032FBD"/>
          </a:solidFill>
          <a:latin typeface="Calibri" pitchFamily="34" charset="0"/>
          <a:cs typeface="Segoe UI" pitchFamily="34" charset="0"/>
        </a:defRPr>
      </a:lvl4pPr>
      <a:lvl5pPr algn="l" rtl="0" eaLnBrk="1" fontAlgn="base" hangingPunct="1">
        <a:spcBef>
          <a:spcPct val="0"/>
        </a:spcBef>
        <a:spcAft>
          <a:spcPct val="0"/>
        </a:spcAft>
        <a:defRPr sz="3300" b="1">
          <a:solidFill>
            <a:srgbClr val="032FBD"/>
          </a:solidFill>
          <a:latin typeface="Calibri" pitchFamily="34" charset="0"/>
          <a:cs typeface="Segoe UI" pitchFamily="34" charset="0"/>
        </a:defRPr>
      </a:lvl5pPr>
      <a:lvl6pPr marL="342892" algn="l" rtl="0" eaLnBrk="1" fontAlgn="base" hangingPunct="1">
        <a:spcBef>
          <a:spcPct val="0"/>
        </a:spcBef>
        <a:spcAft>
          <a:spcPct val="0"/>
        </a:spcAft>
        <a:defRPr sz="3300" b="1">
          <a:solidFill>
            <a:srgbClr val="032FBD"/>
          </a:solidFill>
          <a:latin typeface="Calibri" pitchFamily="34" charset="0"/>
          <a:cs typeface="Segoe UI" pitchFamily="34" charset="0"/>
        </a:defRPr>
      </a:lvl6pPr>
      <a:lvl7pPr marL="685783" algn="l" rtl="0" eaLnBrk="1" fontAlgn="base" hangingPunct="1">
        <a:spcBef>
          <a:spcPct val="0"/>
        </a:spcBef>
        <a:spcAft>
          <a:spcPct val="0"/>
        </a:spcAft>
        <a:defRPr sz="3300" b="1">
          <a:solidFill>
            <a:srgbClr val="032FBD"/>
          </a:solidFill>
          <a:latin typeface="Calibri" pitchFamily="34" charset="0"/>
          <a:cs typeface="Segoe UI" pitchFamily="34" charset="0"/>
        </a:defRPr>
      </a:lvl7pPr>
      <a:lvl8pPr marL="1028675" algn="l" rtl="0" eaLnBrk="1" fontAlgn="base" hangingPunct="1">
        <a:spcBef>
          <a:spcPct val="0"/>
        </a:spcBef>
        <a:spcAft>
          <a:spcPct val="0"/>
        </a:spcAft>
        <a:defRPr sz="3300" b="1">
          <a:solidFill>
            <a:srgbClr val="032FBD"/>
          </a:solidFill>
          <a:latin typeface="Calibri" pitchFamily="34" charset="0"/>
          <a:cs typeface="Segoe UI" pitchFamily="34" charset="0"/>
        </a:defRPr>
      </a:lvl8pPr>
      <a:lvl9pPr marL="1371566" algn="l" rtl="0" eaLnBrk="1" fontAlgn="base" hangingPunct="1">
        <a:spcBef>
          <a:spcPct val="0"/>
        </a:spcBef>
        <a:spcAft>
          <a:spcPct val="0"/>
        </a:spcAft>
        <a:defRPr sz="3300" b="1">
          <a:solidFill>
            <a:srgbClr val="032FBD"/>
          </a:solidFill>
          <a:latin typeface="Calibri" pitchFamily="34" charset="0"/>
          <a:cs typeface="Segoe UI" pitchFamily="34" charset="0"/>
        </a:defRPr>
      </a:lvl9pPr>
    </p:titleStyle>
    <p:body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T:\SlideDeck Template\20160908 - Templates\20160923 - Slide Updates\courseintropage-template-greybg.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2" y="-3176"/>
            <a:ext cx="12187238" cy="6861176"/>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3"/>
          <p:cNvSpPr>
            <a:spLocks noGrp="1"/>
          </p:cNvSpPr>
          <p:nvPr>
            <p:ph type="ftr" sz="quarter" idx="3"/>
          </p:nvPr>
        </p:nvSpPr>
        <p:spPr bwMode="auto">
          <a:xfrm>
            <a:off x="0" y="6360566"/>
            <a:ext cx="12192000" cy="497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000" b="0">
                <a:solidFill>
                  <a:schemeClr val="bg1"/>
                </a:solidFill>
                <a:latin typeface="+mn-lt"/>
                <a:ea typeface="Tahoma" panose="020B0604030504040204" pitchFamily="34" charset="0"/>
                <a:cs typeface="Tahoma" panose="020B0604030504040204" pitchFamily="34" charset="0"/>
              </a:defRPr>
            </a:lvl1pPr>
          </a:lstStyle>
          <a:p>
            <a:endParaRPr lang="en-US" dirty="0"/>
          </a:p>
        </p:txBody>
      </p:sp>
    </p:spTree>
    <p:extLst>
      <p:ext uri="{BB962C8B-B14F-4D97-AF65-F5344CB8AC3E}">
        <p14:creationId xmlns:p14="http://schemas.microsoft.com/office/powerpoint/2010/main" val="3121735766"/>
      </p:ext>
    </p:extLst>
  </p:cSld>
  <p:clrMap bg1="lt1" tx1="dk1" bg2="lt2" tx2="dk2" accent1="accent1" accent2="accent2" accent3="accent3" accent4="accent4" accent5="accent5" accent6="accent6" hlink="hlink" folHlink="folHlink"/>
  <p:sldLayoutIdLst>
    <p:sldLayoutId id="2147483768"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02.xml.rels><?xml version="1.0" encoding="UTF-8" standalone="yes"?>
<Relationships xmlns="http://schemas.openxmlformats.org/package/2006/relationships"><Relationship Id="rId3" Type="http://schemas.openxmlformats.org/officeDocument/2006/relationships/hyperlink" Target="http://bit.ly/WhatIs-DevOps"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99.jp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 Id="rId9" Type="http://schemas.openxmlformats.org/officeDocument/2006/relationships/image" Target="../media/image100.jpg"/></Relationships>
</file>

<file path=ppt/slides/_rels/slide104.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image" Target="../media/image101.emf"/><Relationship Id="rId7" Type="http://schemas.openxmlformats.org/officeDocument/2006/relationships/image" Target="../media/image105.emf"/><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4.emf"/><Relationship Id="rId5" Type="http://schemas.openxmlformats.org/officeDocument/2006/relationships/image" Target="../media/image103.emf"/><Relationship Id="rId4" Type="http://schemas.openxmlformats.org/officeDocument/2006/relationships/image" Target="../media/image102.emf"/><Relationship Id="rId9" Type="http://schemas.openxmlformats.org/officeDocument/2006/relationships/image" Target="../media/image107.png"/></Relationships>
</file>

<file path=ppt/slides/_rels/slide105.xml.rels><?xml version="1.0" encoding="UTF-8" standalone="yes"?>
<Relationships xmlns="http://schemas.openxmlformats.org/package/2006/relationships"><Relationship Id="rId3" Type="http://schemas.openxmlformats.org/officeDocument/2006/relationships/hyperlink" Target="http://www.visualstudio.com/"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101.emf"/><Relationship Id="rId7" Type="http://schemas.openxmlformats.org/officeDocument/2006/relationships/image" Target="../media/image114.emf"/><Relationship Id="rId12" Type="http://schemas.openxmlformats.org/officeDocument/2006/relationships/image" Target="../media/image115.emf"/><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3.emf"/><Relationship Id="rId11" Type="http://schemas.openxmlformats.org/officeDocument/2006/relationships/image" Target="../media/image105.emf"/><Relationship Id="rId5" Type="http://schemas.openxmlformats.org/officeDocument/2006/relationships/image" Target="../media/image112.emf"/><Relationship Id="rId10" Type="http://schemas.openxmlformats.org/officeDocument/2006/relationships/image" Target="../media/image104.emf"/><Relationship Id="rId4" Type="http://schemas.openxmlformats.org/officeDocument/2006/relationships/image" Target="../media/image111.emf"/><Relationship Id="rId9" Type="http://schemas.openxmlformats.org/officeDocument/2006/relationships/image" Target="../media/image103.em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7.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8.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13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13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azure.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azure.com/free" TargetMode="Externa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www.azure.com/Free"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4.emf"/><Relationship Id="rId5" Type="http://schemas.openxmlformats.org/officeDocument/2006/relationships/image" Target="../media/image13.emf"/><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hyperlink" Target="http://manage.windowsazure.co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hyperlink" Target="http://portal.azure.com/"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manage.windowsazure.com/" TargetMode="Externa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8.emf"/><Relationship Id="rId7" Type="http://schemas.openxmlformats.org/officeDocument/2006/relationships/image" Target="../media/image42.emf"/><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41.emf"/><Relationship Id="rId11" Type="http://schemas.openxmlformats.org/officeDocument/2006/relationships/image" Target="../media/image46.emf"/><Relationship Id="rId5" Type="http://schemas.openxmlformats.org/officeDocument/2006/relationships/image" Target="../media/image40.emf"/><Relationship Id="rId10" Type="http://schemas.openxmlformats.org/officeDocument/2006/relationships/image" Target="../media/image45.emf"/><Relationship Id="rId4" Type="http://schemas.openxmlformats.org/officeDocument/2006/relationships/image" Target="../media/image39.emf"/><Relationship Id="rId9" Type="http://schemas.openxmlformats.org/officeDocument/2006/relationships/image" Target="../media/image44.emf"/></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hyperlink" Target="http://azure.microsoft.com/en-us/pricing/details/web-sites/"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44.emf"/><Relationship Id="rId4" Type="http://schemas.openxmlformats.org/officeDocument/2006/relationships/image" Target="../media/image43.emf"/></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3.emf"/><Relationship Id="rId7"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64.emf"/><Relationship Id="rId5" Type="http://schemas.openxmlformats.org/officeDocument/2006/relationships/image" Target="../media/image44.emf"/><Relationship Id="rId4" Type="http://schemas.openxmlformats.org/officeDocument/2006/relationships/image" Target="../media/image43.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68.png"/></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60.png"/><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268200" cy="6858000"/>
          </a:xfrm>
          <a:prstGeom prst="rect">
            <a:avLst/>
          </a:prstGeom>
        </p:spPr>
      </p:pic>
      <p:sp>
        <p:nvSpPr>
          <p:cNvPr id="2" name="Title 1"/>
          <p:cNvSpPr>
            <a:spLocks noGrp="1"/>
          </p:cNvSpPr>
          <p:nvPr>
            <p:ph type="title"/>
          </p:nvPr>
        </p:nvSpPr>
        <p:spPr>
          <a:xfrm>
            <a:off x="607218" y="76200"/>
            <a:ext cx="5420543" cy="685800"/>
          </a:xfrm>
        </p:spPr>
        <p:txBody>
          <a:bodyPr/>
          <a:lstStyle/>
          <a:p>
            <a:r>
              <a:rPr lang="en-US" dirty="0"/>
              <a:t>LNO Azure Refresh 2016</a:t>
            </a:r>
          </a:p>
        </p:txBody>
      </p:sp>
      <p:sp>
        <p:nvSpPr>
          <p:cNvPr id="3" name="Content Placeholder 2"/>
          <p:cNvSpPr>
            <a:spLocks noGrp="1"/>
          </p:cNvSpPr>
          <p:nvPr>
            <p:ph idx="1"/>
          </p:nvPr>
        </p:nvSpPr>
        <p:spPr>
          <a:xfrm>
            <a:off x="609600" y="1600205"/>
            <a:ext cx="5063319" cy="4265613"/>
          </a:xfrm>
        </p:spPr>
        <p:txBody>
          <a:bodyPr/>
          <a:lstStyle/>
          <a:p>
            <a:r>
              <a:rPr lang="en-US" dirty="0">
                <a:solidFill>
                  <a:schemeClr val="bg1">
                    <a:lumMod val="95000"/>
                  </a:schemeClr>
                </a:solidFill>
              </a:rPr>
              <a:t>Azure Management concepts</a:t>
            </a:r>
          </a:p>
          <a:p>
            <a:r>
              <a:rPr lang="en-US" dirty="0">
                <a:solidFill>
                  <a:schemeClr val="bg1">
                    <a:lumMod val="95000"/>
                  </a:schemeClr>
                </a:solidFill>
              </a:rPr>
              <a:t>Application Services 101</a:t>
            </a:r>
          </a:p>
          <a:p>
            <a:r>
              <a:rPr lang="en-US" dirty="0">
                <a:solidFill>
                  <a:schemeClr val="bg1">
                    <a:lumMod val="95000"/>
                  </a:schemeClr>
                </a:solidFill>
              </a:rPr>
              <a:t>App Services Web  Sites</a:t>
            </a:r>
          </a:p>
          <a:p>
            <a:r>
              <a:rPr lang="en-US" dirty="0">
                <a:solidFill>
                  <a:schemeClr val="bg1">
                    <a:lumMod val="95000"/>
                  </a:schemeClr>
                </a:solidFill>
              </a:rPr>
              <a:t>DevOps with Azure and Team Services</a:t>
            </a:r>
          </a:p>
          <a:p>
            <a:r>
              <a:rPr lang="en-US" dirty="0">
                <a:solidFill>
                  <a:schemeClr val="bg1">
                    <a:lumMod val="95000"/>
                  </a:schemeClr>
                </a:solidFill>
              </a:rPr>
              <a:t>API Apps Deeper dive</a:t>
            </a:r>
          </a:p>
        </p:txBody>
      </p:sp>
    </p:spTree>
    <p:extLst>
      <p:ext uri="{BB962C8B-B14F-4D97-AF65-F5344CB8AC3E}">
        <p14:creationId xmlns:p14="http://schemas.microsoft.com/office/powerpoint/2010/main" val="27980790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 name="Straight Connector 3"/>
          <p:cNvCxnSpPr/>
          <p:nvPr/>
        </p:nvCxnSpPr>
        <p:spPr>
          <a:xfrm rot="16200000" flipH="1">
            <a:off x="637108" y="3246427"/>
            <a:ext cx="3112808" cy="10521"/>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5" name="Straight Connector 4"/>
          <p:cNvCxnSpPr/>
          <p:nvPr/>
        </p:nvCxnSpPr>
        <p:spPr>
          <a:xfrm rot="10800000">
            <a:off x="2188269" y="4815974"/>
            <a:ext cx="6176720" cy="0"/>
          </a:xfrm>
          <a:prstGeom prst="lin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sp>
        <p:nvSpPr>
          <p:cNvPr id="6" name="Freeform 5"/>
          <p:cNvSpPr/>
          <p:nvPr/>
        </p:nvSpPr>
        <p:spPr>
          <a:xfrm>
            <a:off x="2286324" y="3034979"/>
            <a:ext cx="5956123" cy="1902717"/>
          </a:xfrm>
          <a:custGeom>
            <a:avLst/>
            <a:gdLst>
              <a:gd name="connsiteX0" fmla="*/ 0 w 3137338"/>
              <a:gd name="connsiteY0" fmla="*/ 1510862 h 2149366"/>
              <a:gd name="connsiteX1" fmla="*/ 867103 w 3137338"/>
              <a:gd name="connsiteY1" fmla="*/ 60434 h 2149366"/>
              <a:gd name="connsiteX2" fmla="*/ 2199289 w 3137338"/>
              <a:gd name="connsiteY2" fmla="*/ 1873469 h 2149366"/>
              <a:gd name="connsiteX3" fmla="*/ 3137338 w 3137338"/>
              <a:gd name="connsiteY3" fmla="*/ 1715814 h 2149366"/>
            </a:gdLst>
            <a:ahLst/>
            <a:cxnLst>
              <a:cxn ang="0">
                <a:pos x="connsiteX0" y="connsiteY0"/>
              </a:cxn>
              <a:cxn ang="0">
                <a:pos x="connsiteX1" y="connsiteY1"/>
              </a:cxn>
              <a:cxn ang="0">
                <a:pos x="connsiteX2" y="connsiteY2"/>
              </a:cxn>
              <a:cxn ang="0">
                <a:pos x="connsiteX3" y="connsiteY3"/>
              </a:cxn>
            </a:cxnLst>
            <a:rect l="l" t="t" r="r" b="b"/>
            <a:pathLst>
              <a:path w="3137338" h="2149366">
                <a:moveTo>
                  <a:pt x="0" y="1510862"/>
                </a:moveTo>
                <a:cubicBezTo>
                  <a:pt x="250277" y="755431"/>
                  <a:pt x="500555" y="0"/>
                  <a:pt x="867103" y="60434"/>
                </a:cubicBezTo>
                <a:cubicBezTo>
                  <a:pt x="1233651" y="120868"/>
                  <a:pt x="1820917" y="1597572"/>
                  <a:pt x="2199289" y="1873469"/>
                </a:cubicBezTo>
                <a:cubicBezTo>
                  <a:pt x="2577662" y="2149366"/>
                  <a:pt x="3137338" y="1715814"/>
                  <a:pt x="3137338" y="1715814"/>
                </a:cubicBezTo>
              </a:path>
            </a:pathLst>
          </a:cu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72"/>
            <a:endParaRPr lang="en-US" dirty="0">
              <a:solidFill>
                <a:schemeClr val="tx1"/>
              </a:solidFill>
              <a:latin typeface="Segoe UI"/>
            </a:endParaRPr>
          </a:p>
        </p:txBody>
      </p:sp>
      <p:sp>
        <p:nvSpPr>
          <p:cNvPr id="7" name="Rectangle 6"/>
          <p:cNvSpPr/>
          <p:nvPr/>
        </p:nvSpPr>
        <p:spPr>
          <a:xfrm>
            <a:off x="759504" y="3180334"/>
            <a:ext cx="1229159" cy="367477"/>
          </a:xfrm>
          <a:prstGeom prst="rect">
            <a:avLst/>
          </a:prstGeom>
          <a:ln>
            <a:noFill/>
          </a:ln>
        </p:spPr>
        <p:txBody>
          <a:bodyPr wrap="square">
            <a:spAutoFit/>
          </a:bodyPr>
          <a:lstStyle/>
          <a:p>
            <a:pPr algn="ctr" defTabSz="914072"/>
            <a:r>
              <a:rPr lang="en-US" dirty="0">
                <a:latin typeface="Arial" pitchFamily="34" charset="0"/>
                <a:cs typeface="Arial" pitchFamily="34" charset="0"/>
              </a:rPr>
              <a:t>Usage</a:t>
            </a:r>
          </a:p>
        </p:txBody>
      </p:sp>
      <p:sp>
        <p:nvSpPr>
          <p:cNvPr id="8" name="Rectangle 7"/>
          <p:cNvSpPr/>
          <p:nvPr/>
        </p:nvSpPr>
        <p:spPr>
          <a:xfrm>
            <a:off x="1750441" y="4869392"/>
            <a:ext cx="1229159" cy="367477"/>
          </a:xfrm>
          <a:prstGeom prst="rect">
            <a:avLst/>
          </a:prstGeom>
          <a:ln>
            <a:noFill/>
          </a:ln>
        </p:spPr>
        <p:txBody>
          <a:bodyPr wrap="square">
            <a:spAutoFit/>
          </a:bodyPr>
          <a:lstStyle/>
          <a:p>
            <a:pPr algn="ctr" defTabSz="914072"/>
            <a:r>
              <a:rPr lang="en-US" dirty="0">
                <a:latin typeface="Arial" pitchFamily="34" charset="0"/>
                <a:cs typeface="Arial" pitchFamily="34" charset="0"/>
              </a:rPr>
              <a:t>Jan</a:t>
            </a:r>
          </a:p>
        </p:txBody>
      </p:sp>
      <p:sp>
        <p:nvSpPr>
          <p:cNvPr id="9" name="Rectangle 8"/>
          <p:cNvSpPr/>
          <p:nvPr/>
        </p:nvSpPr>
        <p:spPr>
          <a:xfrm>
            <a:off x="3466200" y="4869392"/>
            <a:ext cx="1229159" cy="367477"/>
          </a:xfrm>
          <a:prstGeom prst="rect">
            <a:avLst/>
          </a:prstGeom>
          <a:ln>
            <a:noFill/>
          </a:ln>
        </p:spPr>
        <p:txBody>
          <a:bodyPr wrap="square">
            <a:spAutoFit/>
          </a:bodyPr>
          <a:lstStyle/>
          <a:p>
            <a:pPr algn="ctr" defTabSz="914072"/>
            <a:r>
              <a:rPr lang="en-US" dirty="0">
                <a:latin typeface="Arial" pitchFamily="34" charset="0"/>
                <a:cs typeface="Arial" pitchFamily="34" charset="0"/>
              </a:rPr>
              <a:t>Apr</a:t>
            </a:r>
          </a:p>
        </p:txBody>
      </p:sp>
      <p:sp>
        <p:nvSpPr>
          <p:cNvPr id="10" name="Rectangle 9"/>
          <p:cNvSpPr/>
          <p:nvPr/>
        </p:nvSpPr>
        <p:spPr>
          <a:xfrm>
            <a:off x="5118928" y="4869392"/>
            <a:ext cx="1229159" cy="367477"/>
          </a:xfrm>
          <a:prstGeom prst="rect">
            <a:avLst/>
          </a:prstGeom>
          <a:ln>
            <a:noFill/>
          </a:ln>
        </p:spPr>
        <p:txBody>
          <a:bodyPr wrap="square">
            <a:spAutoFit/>
          </a:bodyPr>
          <a:lstStyle/>
          <a:p>
            <a:pPr algn="ctr" defTabSz="914072"/>
            <a:r>
              <a:rPr lang="en-US" dirty="0">
                <a:latin typeface="Arial" pitchFamily="34" charset="0"/>
                <a:cs typeface="Arial" pitchFamily="34" charset="0"/>
              </a:rPr>
              <a:t>Jul</a:t>
            </a:r>
          </a:p>
        </p:txBody>
      </p:sp>
      <p:sp>
        <p:nvSpPr>
          <p:cNvPr id="11" name="Rectangle 10"/>
          <p:cNvSpPr/>
          <p:nvPr/>
        </p:nvSpPr>
        <p:spPr>
          <a:xfrm>
            <a:off x="6992251" y="4869392"/>
            <a:ext cx="1229159" cy="367477"/>
          </a:xfrm>
          <a:prstGeom prst="rect">
            <a:avLst/>
          </a:prstGeom>
          <a:ln>
            <a:noFill/>
          </a:ln>
        </p:spPr>
        <p:txBody>
          <a:bodyPr wrap="square">
            <a:spAutoFit/>
          </a:bodyPr>
          <a:lstStyle/>
          <a:p>
            <a:pPr algn="ctr" defTabSz="914072"/>
            <a:r>
              <a:rPr lang="en-US" dirty="0">
                <a:latin typeface="Arial" pitchFamily="34" charset="0"/>
                <a:cs typeface="Arial" pitchFamily="34" charset="0"/>
              </a:rPr>
              <a:t>Oct</a:t>
            </a:r>
          </a:p>
        </p:txBody>
      </p:sp>
      <p:cxnSp>
        <p:nvCxnSpPr>
          <p:cNvPr id="12" name="Straight Connector 11"/>
          <p:cNvCxnSpPr/>
          <p:nvPr/>
        </p:nvCxnSpPr>
        <p:spPr>
          <a:xfrm flipV="1">
            <a:off x="1715545" y="3094507"/>
            <a:ext cx="6754474" cy="23642"/>
          </a:xfrm>
          <a:prstGeom prst="line">
            <a:avLst/>
          </a:prstGeom>
          <a:noFill/>
          <a:ln>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p:cNvSpPr/>
          <p:nvPr/>
        </p:nvSpPr>
        <p:spPr>
          <a:xfrm>
            <a:off x="8207434" y="2895752"/>
            <a:ext cx="3519049" cy="367477"/>
          </a:xfrm>
          <a:prstGeom prst="rect">
            <a:avLst/>
          </a:prstGeom>
          <a:ln>
            <a:noFill/>
          </a:ln>
        </p:spPr>
        <p:txBody>
          <a:bodyPr wrap="square">
            <a:spAutoFit/>
          </a:bodyPr>
          <a:lstStyle/>
          <a:p>
            <a:pPr algn="ctr" defTabSz="914072"/>
            <a:r>
              <a:rPr lang="en-US" dirty="0">
                <a:latin typeface="Arial" pitchFamily="34" charset="0"/>
                <a:cs typeface="Arial" pitchFamily="34" charset="0"/>
              </a:rPr>
              <a:t>Datacenter peak load</a:t>
            </a:r>
          </a:p>
        </p:txBody>
      </p:sp>
      <p:grpSp>
        <p:nvGrpSpPr>
          <p:cNvPr id="14" name="Group 13"/>
          <p:cNvGrpSpPr/>
          <p:nvPr/>
        </p:nvGrpSpPr>
        <p:grpSpPr>
          <a:xfrm>
            <a:off x="2251310" y="2336233"/>
            <a:ext cx="6383310" cy="2387802"/>
            <a:chOff x="1686911" y="2243957"/>
            <a:chExt cx="4790089" cy="2388479"/>
          </a:xfrm>
        </p:grpSpPr>
        <p:grpSp>
          <p:nvGrpSpPr>
            <p:cNvPr id="15" name="Group 14"/>
            <p:cNvGrpSpPr/>
            <p:nvPr/>
          </p:nvGrpSpPr>
          <p:grpSpPr>
            <a:xfrm>
              <a:off x="1686911" y="2254469"/>
              <a:ext cx="733100" cy="1416271"/>
              <a:chOff x="1686911" y="2254469"/>
              <a:chExt cx="733100" cy="1416271"/>
            </a:xfrm>
          </p:grpSpPr>
          <p:cxnSp>
            <p:nvCxnSpPr>
              <p:cNvPr id="38" name="Straight Connector 37"/>
              <p:cNvCxnSpPr/>
              <p:nvPr/>
            </p:nvCxnSpPr>
            <p:spPr>
              <a:xfrm rot="5400000">
                <a:off x="1675087" y="2266293"/>
                <a:ext cx="197069" cy="173421"/>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Connector 38"/>
              <p:cNvCxnSpPr/>
              <p:nvPr/>
            </p:nvCxnSpPr>
            <p:spPr>
              <a:xfrm rot="5400000">
                <a:off x="1689539" y="2301764"/>
                <a:ext cx="375745" cy="317940"/>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1680341" y="2313589"/>
                <a:ext cx="593838" cy="501872"/>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41" name="Straight Connector 40"/>
              <p:cNvCxnSpPr/>
              <p:nvPr/>
            </p:nvCxnSpPr>
            <p:spPr>
              <a:xfrm rot="5400000">
                <a:off x="1682970" y="2345118"/>
                <a:ext cx="804043" cy="670038"/>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Connector 41"/>
              <p:cNvCxnSpPr/>
              <p:nvPr/>
            </p:nvCxnSpPr>
            <p:spPr>
              <a:xfrm rot="5400000">
                <a:off x="1671147" y="2982313"/>
                <a:ext cx="451942" cy="367861"/>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Connector 42"/>
              <p:cNvCxnSpPr/>
              <p:nvPr/>
            </p:nvCxnSpPr>
            <p:spPr>
              <a:xfrm rot="5400000">
                <a:off x="1671147" y="3450024"/>
                <a:ext cx="241737" cy="199695"/>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6" name="Group 15"/>
            <p:cNvGrpSpPr/>
            <p:nvPr/>
          </p:nvGrpSpPr>
          <p:grpSpPr>
            <a:xfrm>
              <a:off x="3331780" y="2243957"/>
              <a:ext cx="3145220" cy="2388479"/>
              <a:chOff x="3279229" y="2243957"/>
              <a:chExt cx="3145220" cy="2388479"/>
            </a:xfrm>
          </p:grpSpPr>
          <p:cxnSp>
            <p:nvCxnSpPr>
              <p:cNvPr id="17" name="Straight Connector 16"/>
              <p:cNvCxnSpPr/>
              <p:nvPr/>
            </p:nvCxnSpPr>
            <p:spPr>
              <a:xfrm rot="5400000">
                <a:off x="3266090" y="2262350"/>
                <a:ext cx="139267" cy="112990"/>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18" name="Straight Connector 17"/>
              <p:cNvCxnSpPr/>
              <p:nvPr/>
            </p:nvCxnSpPr>
            <p:spPr>
              <a:xfrm rot="5400000">
                <a:off x="3359369" y="2266291"/>
                <a:ext cx="246998" cy="202330"/>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rot="5400000">
                <a:off x="3440827" y="2282055"/>
                <a:ext cx="362609" cy="307433"/>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p:cNvCxnSpPr/>
              <p:nvPr/>
            </p:nvCxnSpPr>
            <p:spPr>
              <a:xfrm rot="5400000">
                <a:off x="3530165" y="2297820"/>
                <a:ext cx="509754" cy="412539"/>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p:cNvCxnSpPr/>
              <p:nvPr/>
            </p:nvCxnSpPr>
            <p:spPr>
              <a:xfrm rot="5400000">
                <a:off x="3611621" y="2313587"/>
                <a:ext cx="641134" cy="517643"/>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p:cNvCxnSpPr/>
              <p:nvPr/>
            </p:nvCxnSpPr>
            <p:spPr>
              <a:xfrm rot="5400000">
                <a:off x="3693077" y="2329352"/>
                <a:ext cx="780395" cy="630630"/>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3" name="Straight Connector 22"/>
              <p:cNvCxnSpPr/>
              <p:nvPr/>
            </p:nvCxnSpPr>
            <p:spPr>
              <a:xfrm rot="5400000">
                <a:off x="3774532" y="2345117"/>
                <a:ext cx="935422" cy="743618"/>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4" name="Straight Connector 23"/>
              <p:cNvCxnSpPr/>
              <p:nvPr/>
            </p:nvCxnSpPr>
            <p:spPr>
              <a:xfrm rot="5400000">
                <a:off x="3866492" y="2395046"/>
                <a:ext cx="1058920" cy="825062"/>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Connector 24"/>
              <p:cNvCxnSpPr/>
              <p:nvPr/>
            </p:nvCxnSpPr>
            <p:spPr>
              <a:xfrm rot="5400000">
                <a:off x="3928242" y="2412124"/>
                <a:ext cx="1242849" cy="948559"/>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p:cNvCxnSpPr/>
              <p:nvPr/>
            </p:nvCxnSpPr>
            <p:spPr>
              <a:xfrm rot="5400000">
                <a:off x="4012326" y="2454166"/>
                <a:ext cx="1389993" cy="1053660"/>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Connector 26"/>
              <p:cNvCxnSpPr/>
              <p:nvPr/>
            </p:nvCxnSpPr>
            <p:spPr>
              <a:xfrm rot="5400000">
                <a:off x="4093780" y="2459421"/>
                <a:ext cx="1566043" cy="1192926"/>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Connector 27"/>
              <p:cNvCxnSpPr/>
              <p:nvPr/>
            </p:nvCxnSpPr>
            <p:spPr>
              <a:xfrm rot="5400000">
                <a:off x="4177864" y="2477817"/>
                <a:ext cx="1728951" cy="1329557"/>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Connector 28"/>
              <p:cNvCxnSpPr/>
              <p:nvPr/>
            </p:nvCxnSpPr>
            <p:spPr>
              <a:xfrm rot="5400000">
                <a:off x="4275085" y="2498835"/>
                <a:ext cx="1865584" cy="1429409"/>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Connector 29"/>
              <p:cNvCxnSpPr/>
              <p:nvPr/>
            </p:nvCxnSpPr>
            <p:spPr>
              <a:xfrm rot="5400000">
                <a:off x="4380189" y="2514603"/>
                <a:ext cx="2004847" cy="1542395"/>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Connector 30"/>
              <p:cNvCxnSpPr/>
              <p:nvPr/>
            </p:nvCxnSpPr>
            <p:spPr>
              <a:xfrm rot="5400000">
                <a:off x="4481353" y="2550075"/>
                <a:ext cx="2104692" cy="1623853"/>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Connector 31"/>
              <p:cNvCxnSpPr/>
              <p:nvPr/>
            </p:nvCxnSpPr>
            <p:spPr>
              <a:xfrm rot="5400000">
                <a:off x="4686301" y="2794440"/>
                <a:ext cx="1891863" cy="1474077"/>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Connector 32"/>
              <p:cNvCxnSpPr/>
              <p:nvPr/>
            </p:nvCxnSpPr>
            <p:spPr>
              <a:xfrm rot="5400000">
                <a:off x="4859721" y="3072964"/>
                <a:ext cx="1697423" cy="1321674"/>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p:cNvCxnSpPr/>
              <p:nvPr/>
            </p:nvCxnSpPr>
            <p:spPr>
              <a:xfrm rot="5400000">
                <a:off x="5111971" y="3383021"/>
                <a:ext cx="1400503" cy="1098328"/>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Connector 34"/>
              <p:cNvCxnSpPr/>
              <p:nvPr/>
            </p:nvCxnSpPr>
            <p:spPr>
              <a:xfrm rot="5400000">
                <a:off x="5419399" y="3669429"/>
                <a:ext cx="1064172" cy="835569"/>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p:cNvCxnSpPr/>
              <p:nvPr/>
            </p:nvCxnSpPr>
            <p:spPr>
              <a:xfrm rot="5400000">
                <a:off x="5801712" y="3936131"/>
                <a:ext cx="649016" cy="517629"/>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p:cNvCxnSpPr/>
              <p:nvPr/>
            </p:nvCxnSpPr>
            <p:spPr>
              <a:xfrm rot="5400000">
                <a:off x="6219498" y="4120063"/>
                <a:ext cx="225977" cy="183925"/>
              </a:xfrm>
              <a:prstGeom prst="line">
                <a:avLst/>
              </a:prstGeom>
              <a:noFill/>
              <a:ln>
                <a:solidFill>
                  <a:srgbClr val="F42D0C"/>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44" name="Rectangle 43"/>
          <p:cNvSpPr/>
          <p:nvPr/>
        </p:nvSpPr>
        <p:spPr>
          <a:xfrm>
            <a:off x="8491061" y="3776902"/>
            <a:ext cx="1698249" cy="367477"/>
          </a:xfrm>
          <a:prstGeom prst="rect">
            <a:avLst/>
          </a:prstGeom>
          <a:ln>
            <a:noFill/>
          </a:ln>
        </p:spPr>
        <p:txBody>
          <a:bodyPr wrap="square">
            <a:spAutoFit/>
          </a:bodyPr>
          <a:lstStyle/>
          <a:p>
            <a:pPr algn="ctr" defTabSz="914072"/>
            <a:r>
              <a:rPr lang="en-US" dirty="0">
                <a:latin typeface="Arial" pitchFamily="34" charset="0"/>
                <a:cs typeface="Arial" pitchFamily="34" charset="0"/>
              </a:rPr>
              <a:t>Idle time</a:t>
            </a:r>
          </a:p>
        </p:txBody>
      </p:sp>
      <p:sp>
        <p:nvSpPr>
          <p:cNvPr id="45" name="Freeform 44"/>
          <p:cNvSpPr/>
          <p:nvPr/>
        </p:nvSpPr>
        <p:spPr>
          <a:xfrm>
            <a:off x="2251308" y="2336233"/>
            <a:ext cx="6194228" cy="2692515"/>
          </a:xfrm>
          <a:custGeom>
            <a:avLst/>
            <a:gdLst>
              <a:gd name="connsiteX0" fmla="*/ 0 w 3137338"/>
              <a:gd name="connsiteY0" fmla="*/ 1510862 h 2149366"/>
              <a:gd name="connsiteX1" fmla="*/ 867103 w 3137338"/>
              <a:gd name="connsiteY1" fmla="*/ 60434 h 2149366"/>
              <a:gd name="connsiteX2" fmla="*/ 2199289 w 3137338"/>
              <a:gd name="connsiteY2" fmla="*/ 1873469 h 2149366"/>
              <a:gd name="connsiteX3" fmla="*/ 3137338 w 3137338"/>
              <a:gd name="connsiteY3" fmla="*/ 1715814 h 2149366"/>
            </a:gdLst>
            <a:ahLst/>
            <a:cxnLst>
              <a:cxn ang="0">
                <a:pos x="connsiteX0" y="connsiteY0"/>
              </a:cxn>
              <a:cxn ang="0">
                <a:pos x="connsiteX1" y="connsiteY1"/>
              </a:cxn>
              <a:cxn ang="0">
                <a:pos x="connsiteX2" y="connsiteY2"/>
              </a:cxn>
              <a:cxn ang="0">
                <a:pos x="connsiteX3" y="connsiteY3"/>
              </a:cxn>
            </a:cxnLst>
            <a:rect l="l" t="t" r="r" b="b"/>
            <a:pathLst>
              <a:path w="3137338" h="2149366">
                <a:moveTo>
                  <a:pt x="0" y="1510862"/>
                </a:moveTo>
                <a:cubicBezTo>
                  <a:pt x="250277" y="755431"/>
                  <a:pt x="500555" y="0"/>
                  <a:pt x="867103" y="60434"/>
                </a:cubicBezTo>
                <a:cubicBezTo>
                  <a:pt x="1233651" y="120868"/>
                  <a:pt x="1820917" y="1597572"/>
                  <a:pt x="2199289" y="1873469"/>
                </a:cubicBezTo>
                <a:cubicBezTo>
                  <a:pt x="2577662" y="2149366"/>
                  <a:pt x="3137338" y="1715814"/>
                  <a:pt x="3137338" y="1715814"/>
                </a:cubicBezTo>
              </a:path>
            </a:pathLst>
          </a:cu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72"/>
            <a:endParaRPr lang="en-US" dirty="0">
              <a:solidFill>
                <a:schemeClr val="tx1"/>
              </a:solidFill>
              <a:latin typeface="Segoe UI"/>
            </a:endParaRPr>
          </a:p>
        </p:txBody>
      </p:sp>
      <p:sp>
        <p:nvSpPr>
          <p:cNvPr id="3" name="TextBox 2"/>
          <p:cNvSpPr txBox="1"/>
          <p:nvPr/>
        </p:nvSpPr>
        <p:spPr>
          <a:xfrm>
            <a:off x="6060986" y="2740767"/>
            <a:ext cx="2560158" cy="1444514"/>
          </a:xfrm>
          <a:prstGeom prst="rect">
            <a:avLst/>
          </a:prstGeom>
          <a:noFill/>
        </p:spPr>
        <p:txBody>
          <a:bodyPr wrap="square" rtlCol="0">
            <a:spAutoFit/>
          </a:bodyPr>
          <a:lstStyle/>
          <a:p>
            <a:pPr defTabSz="914072"/>
            <a:r>
              <a:rPr lang="en-US" sz="8798" dirty="0">
                <a:latin typeface="Post Human" pitchFamily="2" charset="0"/>
              </a:rPr>
              <a:t>$$$</a:t>
            </a:r>
          </a:p>
        </p:txBody>
      </p:sp>
      <p:sp>
        <p:nvSpPr>
          <p:cNvPr id="2" name="Title 1"/>
          <p:cNvSpPr>
            <a:spLocks noGrp="1"/>
          </p:cNvSpPr>
          <p:nvPr>
            <p:ph type="title"/>
          </p:nvPr>
        </p:nvSpPr>
        <p:spPr/>
        <p:txBody>
          <a:bodyPr/>
          <a:lstStyle/>
          <a:p>
            <a:r>
              <a:rPr lang="en-US" dirty="0"/>
              <a:t>Software Challenges Today</a:t>
            </a:r>
          </a:p>
        </p:txBody>
      </p:sp>
    </p:spTree>
    <p:extLst>
      <p:ext uri="{BB962C8B-B14F-4D97-AF65-F5344CB8AC3E}">
        <p14:creationId xmlns:p14="http://schemas.microsoft.com/office/powerpoint/2010/main" val="4186894975"/>
      </p:ext>
    </p:extLst>
  </p:cSld>
  <p:clrMapOvr>
    <a:masterClrMapping/>
  </p:clrMapOvr>
  <mc:AlternateContent xmlns:mc="http://schemas.openxmlformats.org/markup-compatibility/2006" xmlns:p14="http://schemas.microsoft.com/office/powerpoint/2010/main">
    <mc:Choice Requires="p14">
      <p:transition spd="med">
        <p14:ferris dir="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4.72222E-6 -4.33526E-6 L -4.72222E-6 -0.11768 " pathEditMode="relative" rAng="0" ptsTypes="AA">
                                      <p:cBhvr>
                                        <p:cTn id="12" dur="2000" fill="hold"/>
                                        <p:tgtEl>
                                          <p:spTgt spid="12"/>
                                        </p:tgtEl>
                                        <p:attrNameLst>
                                          <p:attrName>ppt_x</p:attrName>
                                          <p:attrName>ppt_y</p:attrName>
                                        </p:attrNameLst>
                                      </p:cBhvr>
                                      <p:rCtr x="0" y="-59"/>
                                    </p:animMotion>
                                  </p:childTnLst>
                                </p:cTn>
                              </p:par>
                              <p:par>
                                <p:cTn id="13" presetID="42" presetClass="path" presetSubtype="0" accel="50000" decel="50000" fill="hold" grpId="0" nodeType="withEffect">
                                  <p:stCondLst>
                                    <p:cond delay="0"/>
                                  </p:stCondLst>
                                  <p:childTnLst>
                                    <p:animMotion origin="layout" path="M 1.66667E-6 1.48011E-6 L 1.66667E-6 -0.11379 " pathEditMode="relative" rAng="0" ptsTypes="AA">
                                      <p:cBhvr>
                                        <p:cTn id="14" dur="2000" fill="hold"/>
                                        <p:tgtEl>
                                          <p:spTgt spid="13"/>
                                        </p:tgtEl>
                                        <p:attrNameLst>
                                          <p:attrName>ppt_x</p:attrName>
                                          <p:attrName>ppt_y</p:attrName>
                                        </p:attrNameLst>
                                      </p:cBhvr>
                                      <p:rCtr x="0" y="-57"/>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p:bldP spid="45" grpId="0" animBg="1"/>
      <p:bldP spid="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pic>
        <p:nvPicPr>
          <p:cNvPr id="7" name="Picture 3" descr="NortelDiagram"/>
          <p:cNvPicPr>
            <a:picLocks noChangeAspect="1" noChangeArrowheads="1"/>
          </p:cNvPicPr>
          <p:nvPr/>
        </p:nvPicPr>
        <p:blipFill rotWithShape="1">
          <a:blip r:embed="rId3"/>
          <a:srcRect b="3617"/>
          <a:stretch/>
        </p:blipFill>
        <p:spPr bwMode="auto">
          <a:xfrm>
            <a:off x="1295400" y="990600"/>
            <a:ext cx="9599950" cy="5308970"/>
          </a:xfrm>
          <a:prstGeom prst="rect">
            <a:avLst/>
          </a:prstGeom>
          <a:noFill/>
          <a:ln>
            <a:noFill/>
          </a:ln>
        </p:spPr>
      </p:pic>
    </p:spTree>
    <p:extLst>
      <p:ext uri="{BB962C8B-B14F-4D97-AF65-F5344CB8AC3E}">
        <p14:creationId xmlns:p14="http://schemas.microsoft.com/office/powerpoint/2010/main" val="34397413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DevOps = Dev + Ops?</a:t>
            </a:r>
          </a:p>
        </p:txBody>
      </p:sp>
      <p:pic>
        <p:nvPicPr>
          <p:cNvPr id="7" name="Picture 3" descr="NortelDiagram"/>
          <p:cNvPicPr>
            <a:picLocks noChangeAspect="1" noChangeArrowheads="1"/>
          </p:cNvPicPr>
          <p:nvPr/>
        </p:nvPicPr>
        <p:blipFill rotWithShape="1">
          <a:blip r:embed="rId3">
            <a:lum bright="70000" contrast="-70000"/>
          </a:blip>
          <a:srcRect b="3617"/>
          <a:stretch/>
        </p:blipFill>
        <p:spPr bwMode="auto">
          <a:xfrm>
            <a:off x="1295400" y="990600"/>
            <a:ext cx="9599950" cy="5308970"/>
          </a:xfrm>
          <a:prstGeom prst="rect">
            <a:avLst/>
          </a:prstGeom>
          <a:noFill/>
          <a:ln>
            <a:noFill/>
          </a:ln>
        </p:spPr>
      </p:pic>
      <p:sp>
        <p:nvSpPr>
          <p:cNvPr id="5" name="TextBox 4"/>
          <p:cNvSpPr txBox="1"/>
          <p:nvPr/>
        </p:nvSpPr>
        <p:spPr>
          <a:xfrm>
            <a:off x="1824764" y="1576421"/>
            <a:ext cx="2178079" cy="512935"/>
          </a:xfrm>
          <a:prstGeom prst="rect">
            <a:avLst/>
          </a:prstGeom>
          <a:noFill/>
        </p:spPr>
        <p:txBody>
          <a:bodyPr wrap="square" rtlCol="0">
            <a:spAutoFit/>
          </a:bodyPr>
          <a:lstStyle/>
          <a:p>
            <a:pPr defTabSz="896386" fontAlgn="auto">
              <a:spcBef>
                <a:spcPts val="0"/>
              </a:spcBef>
              <a:spcAft>
                <a:spcPts val="0"/>
              </a:spcAft>
              <a:defRPr/>
            </a:pPr>
            <a:r>
              <a:rPr lang="en-US" sz="2745" b="1" kern="0" dirty="0">
                <a:solidFill>
                  <a:schemeClr val="tx2">
                    <a:lumMod val="95000"/>
                  </a:schemeClr>
                </a:solidFill>
                <a:latin typeface="+mj-lt"/>
                <a:cs typeface="Arial" pitchFamily="34" charset="0"/>
              </a:rPr>
              <a:t>Plan + Track</a:t>
            </a:r>
          </a:p>
        </p:txBody>
      </p:sp>
      <p:sp>
        <p:nvSpPr>
          <p:cNvPr id="6" name="TextBox 5"/>
          <p:cNvSpPr txBox="1"/>
          <p:nvPr/>
        </p:nvSpPr>
        <p:spPr>
          <a:xfrm>
            <a:off x="8417193" y="1484552"/>
            <a:ext cx="2660058" cy="512935"/>
          </a:xfrm>
          <a:prstGeom prst="rect">
            <a:avLst/>
          </a:prstGeom>
          <a:noFill/>
        </p:spPr>
        <p:txBody>
          <a:bodyPr wrap="square" rtlCol="0">
            <a:spAutoFit/>
          </a:bodyPr>
          <a:lstStyle/>
          <a:p>
            <a:pPr defTabSz="896386" fontAlgn="auto">
              <a:spcBef>
                <a:spcPts val="0"/>
              </a:spcBef>
              <a:spcAft>
                <a:spcPts val="0"/>
              </a:spcAft>
              <a:defRPr/>
            </a:pPr>
            <a:r>
              <a:rPr lang="en-US" sz="2745" b="1" kern="0" dirty="0">
                <a:solidFill>
                  <a:schemeClr val="tx2">
                    <a:lumMod val="95000"/>
                  </a:schemeClr>
                </a:solidFill>
                <a:latin typeface="+mj-lt"/>
                <a:cs typeface="Arial" pitchFamily="34" charset="0"/>
              </a:rPr>
              <a:t>Monitor + Learn</a:t>
            </a:r>
          </a:p>
        </p:txBody>
      </p:sp>
      <p:sp>
        <p:nvSpPr>
          <p:cNvPr id="9" name="TextBox 8"/>
          <p:cNvSpPr txBox="1"/>
          <p:nvPr/>
        </p:nvSpPr>
        <p:spPr>
          <a:xfrm>
            <a:off x="8721502" y="5414155"/>
            <a:ext cx="1356878" cy="512935"/>
          </a:xfrm>
          <a:prstGeom prst="rect">
            <a:avLst/>
          </a:prstGeom>
          <a:noFill/>
        </p:spPr>
        <p:txBody>
          <a:bodyPr wrap="square" rtlCol="0">
            <a:spAutoFit/>
          </a:bodyPr>
          <a:lstStyle/>
          <a:p>
            <a:pPr defTabSz="896386" fontAlgn="auto">
              <a:spcBef>
                <a:spcPts val="0"/>
              </a:spcBef>
              <a:spcAft>
                <a:spcPts val="0"/>
              </a:spcAft>
              <a:defRPr/>
            </a:pPr>
            <a:r>
              <a:rPr lang="en-US" sz="2745" b="1" kern="0" dirty="0">
                <a:solidFill>
                  <a:schemeClr val="tx2">
                    <a:lumMod val="95000"/>
                  </a:schemeClr>
                </a:solidFill>
                <a:latin typeface="+mj-lt"/>
                <a:cs typeface="Arial" pitchFamily="34" charset="0"/>
              </a:rPr>
              <a:t>Release</a:t>
            </a:r>
          </a:p>
        </p:txBody>
      </p:sp>
      <p:sp>
        <p:nvSpPr>
          <p:cNvPr id="10" name="TextBox 9"/>
          <p:cNvSpPr txBox="1"/>
          <p:nvPr/>
        </p:nvSpPr>
        <p:spPr>
          <a:xfrm>
            <a:off x="2044392" y="5474500"/>
            <a:ext cx="2399315" cy="514756"/>
          </a:xfrm>
          <a:prstGeom prst="rect">
            <a:avLst/>
          </a:prstGeom>
          <a:noFill/>
        </p:spPr>
        <p:txBody>
          <a:bodyPr wrap="square" rtlCol="0">
            <a:spAutoFit/>
          </a:bodyPr>
          <a:lstStyle/>
          <a:p>
            <a:pPr defTabSz="896386" fontAlgn="auto">
              <a:spcBef>
                <a:spcPts val="0"/>
              </a:spcBef>
              <a:spcAft>
                <a:spcPts val="0"/>
              </a:spcAft>
              <a:defRPr/>
            </a:pPr>
            <a:r>
              <a:rPr lang="en-US" sz="2745" b="1" kern="0" dirty="0">
                <a:solidFill>
                  <a:schemeClr val="tx2">
                    <a:lumMod val="95000"/>
                  </a:schemeClr>
                </a:solidFill>
                <a:latin typeface="+mj-lt"/>
                <a:cs typeface="Arial" pitchFamily="34" charset="0"/>
              </a:rPr>
              <a:t>Develop + Test</a:t>
            </a:r>
          </a:p>
        </p:txBody>
      </p:sp>
      <p:sp>
        <p:nvSpPr>
          <p:cNvPr id="11" name="TextBox 10"/>
          <p:cNvSpPr txBox="1"/>
          <p:nvPr/>
        </p:nvSpPr>
        <p:spPr>
          <a:xfrm>
            <a:off x="405183" y="3358887"/>
            <a:ext cx="2950378" cy="488797"/>
          </a:xfrm>
          <a:prstGeom prst="rect">
            <a:avLst/>
          </a:prstGeom>
          <a:noFill/>
        </p:spPr>
        <p:txBody>
          <a:bodyPr wrap="square" lIns="0" tIns="0" rIns="0" bIns="0" rtlCol="0">
            <a:spAutoFit/>
          </a:bodyPr>
          <a:lstStyle/>
          <a:p>
            <a:pPr algn="r" defTabSz="1242922" fontAlgn="auto">
              <a:lnSpc>
                <a:spcPct val="90000"/>
              </a:lnSpc>
              <a:spcBef>
                <a:spcPts val="0"/>
              </a:spcBef>
              <a:spcAft>
                <a:spcPts val="0"/>
              </a:spcAft>
              <a:defRPr/>
            </a:pPr>
            <a:r>
              <a:rPr lang="en-US" sz="3529" b="1" kern="0" dirty="0">
                <a:solidFill>
                  <a:schemeClr val="tx2">
                    <a:lumMod val="95000"/>
                  </a:schemeClr>
                </a:solidFill>
                <a:latin typeface="+mj-lt"/>
                <a:cs typeface="Segoe UI Semilight" panose="020B0402040204020203" pitchFamily="34" charset="0"/>
              </a:rPr>
              <a:t>Development</a:t>
            </a:r>
          </a:p>
        </p:txBody>
      </p:sp>
      <p:sp>
        <p:nvSpPr>
          <p:cNvPr id="12" name="TextBox 11"/>
          <p:cNvSpPr txBox="1"/>
          <p:nvPr/>
        </p:nvSpPr>
        <p:spPr>
          <a:xfrm>
            <a:off x="8640401" y="3358887"/>
            <a:ext cx="2436850" cy="488797"/>
          </a:xfrm>
          <a:prstGeom prst="rect">
            <a:avLst/>
          </a:prstGeom>
          <a:noFill/>
        </p:spPr>
        <p:txBody>
          <a:bodyPr wrap="square" lIns="0" tIns="0" rIns="0" bIns="0" rtlCol="0">
            <a:spAutoFit/>
          </a:bodyPr>
          <a:lstStyle/>
          <a:p>
            <a:pPr defTabSz="1242922" fontAlgn="auto">
              <a:lnSpc>
                <a:spcPct val="90000"/>
              </a:lnSpc>
              <a:spcBef>
                <a:spcPts val="0"/>
              </a:spcBef>
              <a:spcAft>
                <a:spcPts val="0"/>
              </a:spcAft>
              <a:defRPr/>
            </a:pPr>
            <a:r>
              <a:rPr lang="en-US" sz="3529" b="1" kern="0" dirty="0">
                <a:solidFill>
                  <a:schemeClr val="tx2">
                    <a:lumMod val="95000"/>
                  </a:schemeClr>
                </a:solidFill>
                <a:latin typeface="+mj-lt"/>
                <a:cs typeface="Segoe UI Semilight" panose="020B0402040204020203" pitchFamily="34" charset="0"/>
              </a:rPr>
              <a:t>Production</a:t>
            </a:r>
          </a:p>
        </p:txBody>
      </p:sp>
      <p:grpSp>
        <p:nvGrpSpPr>
          <p:cNvPr id="13" name="Group 12"/>
          <p:cNvGrpSpPr/>
          <p:nvPr/>
        </p:nvGrpSpPr>
        <p:grpSpPr>
          <a:xfrm>
            <a:off x="3689997" y="1303749"/>
            <a:ext cx="4519475" cy="4521032"/>
            <a:chOff x="4044950" y="1273175"/>
            <a:chExt cx="4610100" cy="4611688"/>
          </a:xfrm>
        </p:grpSpPr>
        <p:grpSp>
          <p:nvGrpSpPr>
            <p:cNvPr id="14" name="Group 13"/>
            <p:cNvGrpSpPr/>
            <p:nvPr/>
          </p:nvGrpSpPr>
          <p:grpSpPr>
            <a:xfrm>
              <a:off x="4778884" y="2720445"/>
              <a:ext cx="3142340" cy="1716304"/>
              <a:chOff x="5059675" y="2889461"/>
              <a:chExt cx="2330173" cy="1272709"/>
            </a:xfrm>
          </p:grpSpPr>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7600" y="2889461"/>
                <a:ext cx="1322248" cy="1195374"/>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9675" y="2891895"/>
                <a:ext cx="1398679" cy="1270275"/>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9554" y="3639227"/>
                <a:ext cx="248694" cy="204640"/>
              </a:xfrm>
              <a:prstGeom prst="rect">
                <a:avLst/>
              </a:prstGeom>
            </p:spPr>
          </p:pic>
        </p:grpSp>
        <p:pic>
          <p:nvPicPr>
            <p:cNvPr id="15" name="Picture 14"/>
            <p:cNvPicPr>
              <a:picLocks noChangeAspect="1"/>
            </p:cNvPicPr>
            <p:nvPr/>
          </p:nvPicPr>
          <p:blipFill>
            <a:blip r:embed="rId7"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4125069" y="1353526"/>
              <a:ext cx="4449971" cy="4450143"/>
            </a:xfrm>
            <a:prstGeom prst="rect">
              <a:avLst/>
            </a:prstGeom>
          </p:spPr>
        </p:pic>
        <p:sp>
          <p:nvSpPr>
            <p:cNvPr id="16"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17"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18"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19"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20"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21"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22"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grpSp>
    </p:spTree>
    <p:extLst>
      <p:ext uri="{BB962C8B-B14F-4D97-AF65-F5344CB8AC3E}">
        <p14:creationId xmlns:p14="http://schemas.microsoft.com/office/powerpoint/2010/main" val="113557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26" name="Title 3"/>
          <p:cNvSpPr txBox="1">
            <a:spLocks/>
          </p:cNvSpPr>
          <p:nvPr/>
        </p:nvSpPr>
        <p:spPr bwMode="auto">
          <a:xfrm>
            <a:off x="269239" y="2926246"/>
            <a:ext cx="11653522" cy="89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kern="1200">
                <a:solidFill>
                  <a:schemeClr val="bg1"/>
                </a:solidFill>
                <a:latin typeface="+mn-lt"/>
                <a:ea typeface="Segoe UI" pitchFamily="34" charset="0"/>
                <a:cs typeface="Segoe UI" pitchFamily="34" charset="0"/>
              </a:defRPr>
            </a:lvl1pPr>
            <a:lvl2pPr algn="l" rtl="0" eaLnBrk="1" fontAlgn="base" hangingPunct="1">
              <a:spcBef>
                <a:spcPct val="0"/>
              </a:spcBef>
              <a:spcAft>
                <a:spcPct val="0"/>
              </a:spcAft>
              <a:defRPr sz="3300" b="1">
                <a:solidFill>
                  <a:srgbClr val="032FBD"/>
                </a:solidFill>
                <a:latin typeface="Calibri" pitchFamily="34" charset="0"/>
                <a:cs typeface="Segoe UI" pitchFamily="34" charset="0"/>
              </a:defRPr>
            </a:lvl2pPr>
            <a:lvl3pPr algn="l" rtl="0" eaLnBrk="1" fontAlgn="base" hangingPunct="1">
              <a:spcBef>
                <a:spcPct val="0"/>
              </a:spcBef>
              <a:spcAft>
                <a:spcPct val="0"/>
              </a:spcAft>
              <a:defRPr sz="3300" b="1">
                <a:solidFill>
                  <a:srgbClr val="032FBD"/>
                </a:solidFill>
                <a:latin typeface="Calibri" pitchFamily="34" charset="0"/>
                <a:cs typeface="Segoe UI" pitchFamily="34" charset="0"/>
              </a:defRPr>
            </a:lvl3pPr>
            <a:lvl4pPr algn="l" rtl="0" eaLnBrk="1" fontAlgn="base" hangingPunct="1">
              <a:spcBef>
                <a:spcPct val="0"/>
              </a:spcBef>
              <a:spcAft>
                <a:spcPct val="0"/>
              </a:spcAft>
              <a:defRPr sz="3300" b="1">
                <a:solidFill>
                  <a:srgbClr val="032FBD"/>
                </a:solidFill>
                <a:latin typeface="Calibri" pitchFamily="34" charset="0"/>
                <a:cs typeface="Segoe UI" pitchFamily="34" charset="0"/>
              </a:defRPr>
            </a:lvl4pPr>
            <a:lvl5pPr algn="l" rtl="0" eaLnBrk="1" fontAlgn="base" hangingPunct="1">
              <a:spcBef>
                <a:spcPct val="0"/>
              </a:spcBef>
              <a:spcAft>
                <a:spcPct val="0"/>
              </a:spcAft>
              <a:defRPr sz="3300" b="1">
                <a:solidFill>
                  <a:srgbClr val="032FBD"/>
                </a:solidFill>
                <a:latin typeface="Calibri" pitchFamily="34" charset="0"/>
                <a:cs typeface="Segoe UI" pitchFamily="34" charset="0"/>
              </a:defRPr>
            </a:lvl5pPr>
            <a:lvl6pPr marL="342892" algn="l" rtl="0" eaLnBrk="1" fontAlgn="base" hangingPunct="1">
              <a:spcBef>
                <a:spcPct val="0"/>
              </a:spcBef>
              <a:spcAft>
                <a:spcPct val="0"/>
              </a:spcAft>
              <a:defRPr sz="3300" b="1">
                <a:solidFill>
                  <a:srgbClr val="032FBD"/>
                </a:solidFill>
                <a:latin typeface="Calibri" pitchFamily="34" charset="0"/>
                <a:cs typeface="Segoe UI" pitchFamily="34" charset="0"/>
              </a:defRPr>
            </a:lvl6pPr>
            <a:lvl7pPr marL="685783" algn="l" rtl="0" eaLnBrk="1" fontAlgn="base" hangingPunct="1">
              <a:spcBef>
                <a:spcPct val="0"/>
              </a:spcBef>
              <a:spcAft>
                <a:spcPct val="0"/>
              </a:spcAft>
              <a:defRPr sz="3300" b="1">
                <a:solidFill>
                  <a:srgbClr val="032FBD"/>
                </a:solidFill>
                <a:latin typeface="Calibri" pitchFamily="34" charset="0"/>
                <a:cs typeface="Segoe UI" pitchFamily="34" charset="0"/>
              </a:defRPr>
            </a:lvl7pPr>
            <a:lvl8pPr marL="1028675" algn="l" rtl="0" eaLnBrk="1" fontAlgn="base" hangingPunct="1">
              <a:spcBef>
                <a:spcPct val="0"/>
              </a:spcBef>
              <a:spcAft>
                <a:spcPct val="0"/>
              </a:spcAft>
              <a:defRPr sz="3300" b="1">
                <a:solidFill>
                  <a:srgbClr val="032FBD"/>
                </a:solidFill>
                <a:latin typeface="Calibri" pitchFamily="34" charset="0"/>
                <a:cs typeface="Segoe UI" pitchFamily="34" charset="0"/>
              </a:defRPr>
            </a:lvl8pPr>
            <a:lvl9pPr marL="1371566" algn="l" rtl="0" eaLnBrk="1" fontAlgn="base" hangingPunct="1">
              <a:spcBef>
                <a:spcPct val="0"/>
              </a:spcBef>
              <a:spcAft>
                <a:spcPct val="0"/>
              </a:spcAft>
              <a:defRPr sz="3300" b="1">
                <a:solidFill>
                  <a:srgbClr val="032FBD"/>
                </a:solidFill>
                <a:latin typeface="Calibri" pitchFamily="34" charset="0"/>
                <a:cs typeface="Segoe UI" pitchFamily="34" charset="0"/>
              </a:defRPr>
            </a:lvl9pPr>
          </a:lstStyle>
          <a:p>
            <a:r>
              <a:rPr lang="en-US" sz="4313" dirty="0">
                <a:solidFill>
                  <a:schemeClr val="tx1"/>
                </a:solidFill>
              </a:rPr>
              <a:t>“DevOps is the union of people, process,</a:t>
            </a:r>
            <a:br>
              <a:rPr lang="en-US" sz="4313" dirty="0">
                <a:solidFill>
                  <a:schemeClr val="tx1"/>
                </a:solidFill>
              </a:rPr>
            </a:br>
            <a:r>
              <a:rPr lang="en-US" sz="4313" dirty="0">
                <a:solidFill>
                  <a:schemeClr val="tx1"/>
                </a:solidFill>
              </a:rPr>
              <a:t>and products to enable continuous delivery</a:t>
            </a:r>
            <a:br>
              <a:rPr lang="en-US" sz="4313" dirty="0">
                <a:solidFill>
                  <a:schemeClr val="tx1"/>
                </a:solidFill>
              </a:rPr>
            </a:br>
            <a:r>
              <a:rPr lang="en-US" sz="4313" dirty="0">
                <a:solidFill>
                  <a:schemeClr val="tx1"/>
                </a:solidFill>
              </a:rPr>
              <a:t>of value to our end users.”</a:t>
            </a:r>
          </a:p>
        </p:txBody>
      </p:sp>
      <p:sp>
        <p:nvSpPr>
          <p:cNvPr id="27" name="TextBox 26"/>
          <p:cNvSpPr txBox="1"/>
          <p:nvPr/>
        </p:nvSpPr>
        <p:spPr>
          <a:xfrm>
            <a:off x="4343400" y="4724400"/>
            <a:ext cx="3425168" cy="400110"/>
          </a:xfrm>
          <a:prstGeom prst="rect">
            <a:avLst/>
          </a:prstGeom>
          <a:noFill/>
        </p:spPr>
        <p:txBody>
          <a:bodyPr wrap="none" rtlCol="0">
            <a:spAutoFit/>
          </a:bodyPr>
          <a:lstStyle/>
          <a:p>
            <a:r>
              <a:rPr lang="en-US" sz="2000" dirty="0">
                <a:gradFill>
                  <a:gsLst>
                    <a:gs pos="0">
                      <a:schemeClr val="tx1"/>
                    </a:gs>
                    <a:gs pos="100000">
                      <a:schemeClr val="tx1"/>
                    </a:gs>
                  </a:gsLst>
                  <a:lin ang="5400000" scaled="0"/>
                </a:gradFill>
                <a:hlinkClick r:id="rId3"/>
              </a:rPr>
              <a:t>http://bit.ly/WhatIs-DevOps</a:t>
            </a:r>
            <a:r>
              <a:rPr lang="en-US" sz="2000" dirty="0">
                <a:gradFill>
                  <a:gsLst>
                    <a:gs pos="0">
                      <a:schemeClr val="tx1"/>
                    </a:gs>
                    <a:gs pos="100000">
                      <a:schemeClr val="tx1"/>
                    </a:gs>
                  </a:gsLst>
                  <a:lin ang="5400000" scaled="0"/>
                </a:gradFill>
              </a:rPr>
              <a:t> </a:t>
            </a:r>
          </a:p>
        </p:txBody>
      </p:sp>
    </p:spTree>
    <p:extLst>
      <p:ext uri="{BB962C8B-B14F-4D97-AF65-F5344CB8AC3E}">
        <p14:creationId xmlns:p14="http://schemas.microsoft.com/office/powerpoint/2010/main" val="403329541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6" name="Rectangle 5"/>
          <p:cNvSpPr/>
          <p:nvPr/>
        </p:nvSpPr>
        <p:spPr bwMode="auto">
          <a:xfrm>
            <a:off x="7873932" y="2440431"/>
            <a:ext cx="3125994" cy="164659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t" anchorCtr="0"/>
          <a:lstStyle/>
          <a:p>
            <a:pPr algn="ctr" defTabSz="914038"/>
            <a:endParaRPr lang="en-US" sz="1568" spc="-1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itle 1"/>
          <p:cNvSpPr txBox="1">
            <a:spLocks/>
          </p:cNvSpPr>
          <p:nvPr/>
        </p:nvSpPr>
        <p:spPr bwMode="auto">
          <a:xfrm>
            <a:off x="269239" y="2926246"/>
            <a:ext cx="11653522" cy="89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kern="1200">
                <a:solidFill>
                  <a:schemeClr val="bg1"/>
                </a:solidFill>
                <a:latin typeface="+mn-lt"/>
                <a:ea typeface="Segoe UI" pitchFamily="34" charset="0"/>
                <a:cs typeface="Segoe UI" pitchFamily="34" charset="0"/>
              </a:defRPr>
            </a:lvl1pPr>
            <a:lvl2pPr algn="l" rtl="0" eaLnBrk="1" fontAlgn="base" hangingPunct="1">
              <a:spcBef>
                <a:spcPct val="0"/>
              </a:spcBef>
              <a:spcAft>
                <a:spcPct val="0"/>
              </a:spcAft>
              <a:defRPr sz="3300" b="1">
                <a:solidFill>
                  <a:srgbClr val="032FBD"/>
                </a:solidFill>
                <a:latin typeface="Calibri" pitchFamily="34" charset="0"/>
                <a:cs typeface="Segoe UI" pitchFamily="34" charset="0"/>
              </a:defRPr>
            </a:lvl2pPr>
            <a:lvl3pPr algn="l" rtl="0" eaLnBrk="1" fontAlgn="base" hangingPunct="1">
              <a:spcBef>
                <a:spcPct val="0"/>
              </a:spcBef>
              <a:spcAft>
                <a:spcPct val="0"/>
              </a:spcAft>
              <a:defRPr sz="3300" b="1">
                <a:solidFill>
                  <a:srgbClr val="032FBD"/>
                </a:solidFill>
                <a:latin typeface="Calibri" pitchFamily="34" charset="0"/>
                <a:cs typeface="Segoe UI" pitchFamily="34" charset="0"/>
              </a:defRPr>
            </a:lvl3pPr>
            <a:lvl4pPr algn="l" rtl="0" eaLnBrk="1" fontAlgn="base" hangingPunct="1">
              <a:spcBef>
                <a:spcPct val="0"/>
              </a:spcBef>
              <a:spcAft>
                <a:spcPct val="0"/>
              </a:spcAft>
              <a:defRPr sz="3300" b="1">
                <a:solidFill>
                  <a:srgbClr val="032FBD"/>
                </a:solidFill>
                <a:latin typeface="Calibri" pitchFamily="34" charset="0"/>
                <a:cs typeface="Segoe UI" pitchFamily="34" charset="0"/>
              </a:defRPr>
            </a:lvl4pPr>
            <a:lvl5pPr algn="l" rtl="0" eaLnBrk="1" fontAlgn="base" hangingPunct="1">
              <a:spcBef>
                <a:spcPct val="0"/>
              </a:spcBef>
              <a:spcAft>
                <a:spcPct val="0"/>
              </a:spcAft>
              <a:defRPr sz="3300" b="1">
                <a:solidFill>
                  <a:srgbClr val="032FBD"/>
                </a:solidFill>
                <a:latin typeface="Calibri" pitchFamily="34" charset="0"/>
                <a:cs typeface="Segoe UI" pitchFamily="34" charset="0"/>
              </a:defRPr>
            </a:lvl5pPr>
            <a:lvl6pPr marL="342892" algn="l" rtl="0" eaLnBrk="1" fontAlgn="base" hangingPunct="1">
              <a:spcBef>
                <a:spcPct val="0"/>
              </a:spcBef>
              <a:spcAft>
                <a:spcPct val="0"/>
              </a:spcAft>
              <a:defRPr sz="3300" b="1">
                <a:solidFill>
                  <a:srgbClr val="032FBD"/>
                </a:solidFill>
                <a:latin typeface="Calibri" pitchFamily="34" charset="0"/>
                <a:cs typeface="Segoe UI" pitchFamily="34" charset="0"/>
              </a:defRPr>
            </a:lvl6pPr>
            <a:lvl7pPr marL="685783" algn="l" rtl="0" eaLnBrk="1" fontAlgn="base" hangingPunct="1">
              <a:spcBef>
                <a:spcPct val="0"/>
              </a:spcBef>
              <a:spcAft>
                <a:spcPct val="0"/>
              </a:spcAft>
              <a:defRPr sz="3300" b="1">
                <a:solidFill>
                  <a:srgbClr val="032FBD"/>
                </a:solidFill>
                <a:latin typeface="Calibri" pitchFamily="34" charset="0"/>
                <a:cs typeface="Segoe UI" pitchFamily="34" charset="0"/>
              </a:defRPr>
            </a:lvl7pPr>
            <a:lvl8pPr marL="1028675" algn="l" rtl="0" eaLnBrk="1" fontAlgn="base" hangingPunct="1">
              <a:spcBef>
                <a:spcPct val="0"/>
              </a:spcBef>
              <a:spcAft>
                <a:spcPct val="0"/>
              </a:spcAft>
              <a:defRPr sz="3300" b="1">
                <a:solidFill>
                  <a:srgbClr val="032FBD"/>
                </a:solidFill>
                <a:latin typeface="Calibri" pitchFamily="34" charset="0"/>
                <a:cs typeface="Segoe UI" pitchFamily="34" charset="0"/>
              </a:defRPr>
            </a:lvl8pPr>
            <a:lvl9pPr marL="1371566" algn="l" rtl="0" eaLnBrk="1" fontAlgn="base" hangingPunct="1">
              <a:spcBef>
                <a:spcPct val="0"/>
              </a:spcBef>
              <a:spcAft>
                <a:spcPct val="0"/>
              </a:spcAft>
              <a:defRPr sz="3300" b="1">
                <a:solidFill>
                  <a:srgbClr val="032FBD"/>
                </a:solidFill>
                <a:latin typeface="Calibri" pitchFamily="34" charset="0"/>
                <a:cs typeface="Segoe UI" pitchFamily="34" charset="0"/>
              </a:defRPr>
            </a:lvl9pPr>
          </a:lstStyle>
          <a:p>
            <a:r>
              <a:rPr lang="en-US" sz="5882" dirty="0">
                <a:solidFill>
                  <a:schemeClr val="tx1"/>
                </a:solidFill>
              </a:rPr>
              <a:t>+ </a:t>
            </a:r>
            <a:r>
              <a:rPr lang="en-US" sz="4705" dirty="0">
                <a:solidFill>
                  <a:schemeClr val="tx1"/>
                </a:solidFill>
              </a:rPr>
              <a:t>Cloud   =  </a:t>
            </a:r>
            <a:endParaRPr lang="en-US" sz="5882" dirty="0">
              <a:solidFill>
                <a:schemeClr val="tx1"/>
              </a:solidFill>
            </a:endParaRPr>
          </a:p>
        </p:txBody>
      </p:sp>
      <p:pic>
        <p:nvPicPr>
          <p:cNvPr id="9" name="Picture 11" descr="Cloud 512x512.png"/>
          <p:cNvPicPr>
            <a:picLocks noChangeAspect="1"/>
          </p:cNvPicPr>
          <p:nvPr/>
        </p:nvPicPr>
        <p:blipFill>
          <a:blip r:embed="rId3" cstate="print">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1826895" y="2440431"/>
            <a:ext cx="1866642" cy="18666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0" name="Group 9"/>
          <p:cNvGrpSpPr/>
          <p:nvPr/>
        </p:nvGrpSpPr>
        <p:grpSpPr>
          <a:xfrm>
            <a:off x="1242069" y="2027785"/>
            <a:ext cx="2902039" cy="2903039"/>
            <a:chOff x="4044950" y="1273175"/>
            <a:chExt cx="4610100" cy="4611688"/>
          </a:xfrm>
        </p:grpSpPr>
        <p:grpSp>
          <p:nvGrpSpPr>
            <p:cNvPr id="11" name="Group 10"/>
            <p:cNvGrpSpPr/>
            <p:nvPr/>
          </p:nvGrpSpPr>
          <p:grpSpPr>
            <a:xfrm>
              <a:off x="4778884" y="2720445"/>
              <a:ext cx="3142340" cy="1716304"/>
              <a:chOff x="5059675" y="2889461"/>
              <a:chExt cx="2330173" cy="1272709"/>
            </a:xfrm>
          </p:grpSpPr>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7600" y="2889461"/>
                <a:ext cx="1322248" cy="1195374"/>
              </a:xfrm>
              <a:prstGeom prst="rect">
                <a:avLst/>
              </a:prstGeom>
            </p:spPr>
          </p:pic>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9675" y="2891895"/>
                <a:ext cx="1398679" cy="1270275"/>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49554" y="3639227"/>
                <a:ext cx="248694" cy="204640"/>
              </a:xfrm>
              <a:prstGeom prst="rect">
                <a:avLst/>
              </a:prstGeom>
            </p:spPr>
          </p:pic>
        </p:grpSp>
        <p:pic>
          <p:nvPicPr>
            <p:cNvPr id="12" name="Picture 11"/>
            <p:cNvPicPr>
              <a:picLocks noChangeAspect="1"/>
            </p:cNvPicPr>
            <p:nvPr/>
          </p:nvPicPr>
          <p:blipFill>
            <a:blip r:embed="rId7" cstate="print">
              <a:duotone>
                <a:srgbClr val="FFFFFF">
                  <a:shade val="45000"/>
                  <a:satMod val="135000"/>
                </a:srgbClr>
                <a:prstClr val="white"/>
              </a:duotone>
              <a:extLst>
                <a:ext uri="{28A0092B-C50C-407E-A947-70E740481C1C}">
                  <a14:useLocalDpi xmlns:a14="http://schemas.microsoft.com/office/drawing/2010/main" val="0"/>
                </a:ext>
              </a:extLst>
            </a:blip>
            <a:stretch>
              <a:fillRect/>
            </a:stretch>
          </p:blipFill>
          <p:spPr>
            <a:xfrm>
              <a:off x="4125069" y="1353526"/>
              <a:ext cx="4449971" cy="4450143"/>
            </a:xfrm>
            <a:prstGeom prst="rect">
              <a:avLst/>
            </a:prstGeom>
          </p:spPr>
        </p:pic>
        <p:sp>
          <p:nvSpPr>
            <p:cNvPr id="13" name="Freeform 7"/>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14" name="Freeform 8"/>
            <p:cNvSpPr>
              <a:spLocks/>
            </p:cNvSpPr>
            <p:nvPr/>
          </p:nvSpPr>
          <p:spPr bwMode="auto">
            <a:xfrm>
              <a:off x="4044950" y="1273175"/>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15" name="Freeform 9"/>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16" name="Freeform 10"/>
            <p:cNvSpPr>
              <a:spLocks/>
            </p:cNvSpPr>
            <p:nvPr/>
          </p:nvSpPr>
          <p:spPr bwMode="auto">
            <a:xfrm>
              <a:off x="4044950" y="3578225"/>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17" name="Freeform 11"/>
            <p:cNvSpPr>
              <a:spLocks/>
            </p:cNvSpPr>
            <p:nvPr/>
          </p:nvSpPr>
          <p:spPr bwMode="auto">
            <a:xfrm>
              <a:off x="6350000" y="3578225"/>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18" name="Freeform 13"/>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sp>
          <p:nvSpPr>
            <p:cNvPr id="19" name="Freeform 14"/>
            <p:cNvSpPr>
              <a:spLocks/>
            </p:cNvSpPr>
            <p:nvPr/>
          </p:nvSpPr>
          <p:spPr bwMode="auto">
            <a:xfrm>
              <a:off x="6350000" y="1273175"/>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rgbClr val="404040"/>
                </a:solidFill>
                <a:latin typeface="Segoe UI"/>
                <a:cs typeface="+mn-cs"/>
              </a:endParaRPr>
            </a:p>
          </p:txBody>
        </p:sp>
      </p:grpSp>
      <p:pic>
        <p:nvPicPr>
          <p:cNvPr id="23" name="Picture 22" descr="Il Collegio Docenti unitario è convocato presso la sede Di Villa ..."/>
          <p:cNvPicPr>
            <a:picLocks noChangeAspect="1"/>
          </p:cNvPicPr>
          <p:nvPr/>
        </p:nvPicPr>
        <p:blipFill>
          <a:blip r:embed="rId8"/>
          <a:stretch>
            <a:fillRect/>
          </a:stretch>
        </p:blipFill>
        <p:spPr>
          <a:xfrm>
            <a:off x="7946744" y="2557914"/>
            <a:ext cx="2980371" cy="1491343"/>
          </a:xfrm>
          <a:prstGeom prst="rect">
            <a:avLst/>
          </a:prstGeom>
        </p:spPr>
      </p:pic>
      <p:pic>
        <p:nvPicPr>
          <p:cNvPr id="24" name="Picture 23" descr="Page not found | The #FeedArt Network"/>
          <p:cNvPicPr>
            <a:picLocks noChangeAspect="1"/>
          </p:cNvPicPr>
          <p:nvPr/>
        </p:nvPicPr>
        <p:blipFill>
          <a:blip r:embed="rId9"/>
          <a:stretch>
            <a:fillRect/>
          </a:stretch>
        </p:blipFill>
        <p:spPr>
          <a:xfrm>
            <a:off x="7946743" y="2468312"/>
            <a:ext cx="2980371" cy="1618713"/>
          </a:xfrm>
          <a:prstGeom prst="rect">
            <a:avLst/>
          </a:prstGeom>
        </p:spPr>
      </p:pic>
    </p:spTree>
    <p:extLst>
      <p:ext uri="{BB962C8B-B14F-4D97-AF65-F5344CB8AC3E}">
        <p14:creationId xmlns:p14="http://schemas.microsoft.com/office/powerpoint/2010/main" val="350578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59969E-7 6.7635E-7 L 0.56536 -0.01339 " pathEditMode="relative" rAng="0" ptsTypes="AA">
                                      <p:cBhvr>
                                        <p:cTn id="6" dur="2000" fill="hold"/>
                                        <p:tgtEl>
                                          <p:spTgt spid="9"/>
                                        </p:tgtEl>
                                        <p:attrNameLst>
                                          <p:attrName>ppt_x</p:attrName>
                                          <p:attrName>ppt_y</p:attrName>
                                        </p:attrNameLst>
                                      </p:cBhvr>
                                      <p:rCtr x="28261" y="-681"/>
                                    </p:animMotion>
                                  </p:childTnLst>
                                </p:cTn>
                              </p:par>
                            </p:childTnLst>
                          </p:cTn>
                        </p:par>
                        <p:par>
                          <p:cTn id="7" fill="hold">
                            <p:stCondLst>
                              <p:cond delay="2000"/>
                            </p:stCondLst>
                            <p:childTnLst>
                              <p:par>
                                <p:cTn id="8" presetID="45" presetClass="entr" presetSubtype="0" fill="hold" nodeType="afterEffect">
                                  <p:stCondLst>
                                    <p:cond delay="2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1100"/>
                                        <p:tgtEl>
                                          <p:spTgt spid="24"/>
                                        </p:tgtEl>
                                      </p:cBhvr>
                                    </p:animEffect>
                                    <p:anim calcmode="lin" valueType="num">
                                      <p:cBhvr>
                                        <p:cTn id="11" dur="1100" fill="hold"/>
                                        <p:tgtEl>
                                          <p:spTgt spid="24"/>
                                        </p:tgtEl>
                                        <p:attrNameLst>
                                          <p:attrName>ppt_w</p:attrName>
                                        </p:attrNameLst>
                                      </p:cBhvr>
                                      <p:tavLst>
                                        <p:tav tm="0" fmla="#ppt_w*sin(2.5*pi*$)">
                                          <p:val>
                                            <p:fltVal val="0"/>
                                          </p:val>
                                        </p:tav>
                                        <p:tav tm="100000">
                                          <p:val>
                                            <p:fltVal val="1"/>
                                          </p:val>
                                        </p:tav>
                                      </p:tavLst>
                                    </p:anim>
                                    <p:anim calcmode="lin" valueType="num">
                                      <p:cBhvr>
                                        <p:cTn id="12" dur="1100" fill="hold"/>
                                        <p:tgtEl>
                                          <p:spTgt spid="2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Visual Studio Team Services</a:t>
            </a:r>
          </a:p>
        </p:txBody>
      </p:sp>
      <p:sp>
        <p:nvSpPr>
          <p:cNvPr id="25" name="Right Arrow 24"/>
          <p:cNvSpPr/>
          <p:nvPr/>
        </p:nvSpPr>
        <p:spPr>
          <a:xfrm rot="16200000">
            <a:off x="1216055" y="3730626"/>
            <a:ext cx="1702641" cy="28233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00B0F0"/>
              </a:solidFill>
              <a:latin typeface="Segoe UI"/>
              <a:cs typeface="+mn-cs"/>
            </a:endParaRPr>
          </a:p>
        </p:txBody>
      </p:sp>
      <p:sp>
        <p:nvSpPr>
          <p:cNvPr id="26" name="Bent Arrow 25"/>
          <p:cNvSpPr/>
          <p:nvPr/>
        </p:nvSpPr>
        <p:spPr>
          <a:xfrm rot="10800000">
            <a:off x="2657533" y="2835303"/>
            <a:ext cx="6767966" cy="2356609"/>
          </a:xfrm>
          <a:prstGeom prst="bentArrow">
            <a:avLst>
              <a:gd name="adj1" fmla="val 4873"/>
              <a:gd name="adj2" fmla="val 8600"/>
              <a:gd name="adj3" fmla="val 13322"/>
              <a:gd name="adj4" fmla="val 294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00B0F0"/>
              </a:solidFill>
              <a:latin typeface="Segoe UI"/>
              <a:cs typeface="+mn-cs"/>
            </a:endParaRPr>
          </a:p>
        </p:txBody>
      </p:sp>
      <p:sp>
        <p:nvSpPr>
          <p:cNvPr id="27" name="Rounded Rectangle 26"/>
          <p:cNvSpPr/>
          <p:nvPr/>
        </p:nvSpPr>
        <p:spPr bwMode="auto">
          <a:xfrm>
            <a:off x="1713550" y="3682112"/>
            <a:ext cx="707653" cy="70765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Rounded Rectangle 27"/>
          <p:cNvSpPr/>
          <p:nvPr/>
        </p:nvSpPr>
        <p:spPr bwMode="auto">
          <a:xfrm>
            <a:off x="887862" y="3682112"/>
            <a:ext cx="707653" cy="707653"/>
          </a:xfrm>
          <a:prstGeom prst="round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ight Arrow 28"/>
          <p:cNvSpPr/>
          <p:nvPr/>
        </p:nvSpPr>
        <p:spPr>
          <a:xfrm rot="16200000">
            <a:off x="390366" y="3730626"/>
            <a:ext cx="1702641" cy="282339"/>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00B0F0"/>
              </a:solidFill>
              <a:latin typeface="Segoe UI"/>
              <a:cs typeface="+mn-cs"/>
            </a:endParaRPr>
          </a:p>
        </p:txBody>
      </p:sp>
      <p:sp>
        <p:nvSpPr>
          <p:cNvPr id="30" name="Right Arrow 29"/>
          <p:cNvSpPr/>
          <p:nvPr/>
        </p:nvSpPr>
        <p:spPr>
          <a:xfrm>
            <a:off x="2526565" y="1649054"/>
            <a:ext cx="1737882" cy="1021594"/>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FFFFFF"/>
              </a:solidFill>
              <a:latin typeface="Segoe UI"/>
              <a:cs typeface="+mn-cs"/>
            </a:endParaRPr>
          </a:p>
        </p:txBody>
      </p:sp>
      <p:sp>
        <p:nvSpPr>
          <p:cNvPr id="31" name="Right Arrow 30"/>
          <p:cNvSpPr/>
          <p:nvPr/>
        </p:nvSpPr>
        <p:spPr>
          <a:xfrm>
            <a:off x="4938915" y="1649054"/>
            <a:ext cx="1775449" cy="1021594"/>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FFFFFF"/>
              </a:solidFill>
              <a:latin typeface="Segoe UI"/>
              <a:cs typeface="+mn-cs"/>
            </a:endParaRPr>
          </a:p>
        </p:txBody>
      </p:sp>
      <p:sp>
        <p:nvSpPr>
          <p:cNvPr id="32" name="Right Arrow 31"/>
          <p:cNvSpPr/>
          <p:nvPr/>
        </p:nvSpPr>
        <p:spPr>
          <a:xfrm>
            <a:off x="7337545" y="1649054"/>
            <a:ext cx="1106071" cy="1021594"/>
          </a:xfrm>
          <a:prstGeom prst="rightArrow">
            <a:avLst>
              <a:gd name="adj1" fmla="val 50000"/>
              <a:gd name="adj2" fmla="val 73537"/>
            </a:avLst>
          </a:prstGeom>
          <a:solidFill>
            <a:schemeClr val="accent4"/>
          </a:solidFill>
          <a:ln w="10795" cap="flat" cmpd="sng" algn="ctr">
            <a:no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FFFFFF"/>
              </a:solidFill>
              <a:latin typeface="Segoe UI"/>
              <a:cs typeface="+mn-cs"/>
            </a:endParaRPr>
          </a:p>
        </p:txBody>
      </p:sp>
      <p:sp>
        <p:nvSpPr>
          <p:cNvPr id="33" name="TextBox 32"/>
          <p:cNvSpPr txBox="1"/>
          <p:nvPr/>
        </p:nvSpPr>
        <p:spPr>
          <a:xfrm>
            <a:off x="915082" y="1066800"/>
            <a:ext cx="1599973" cy="380946"/>
          </a:xfrm>
          <a:prstGeom prst="rect">
            <a:avLst/>
          </a:prstGeom>
        </p:spPr>
        <p:txBody>
          <a:bodyPr vert="horz" wrap="square" lIns="91427" tIns="91427" rIns="91427" bIns="91427" rtlCol="0" anchor="ctr">
            <a:noAutofit/>
          </a:bodyPr>
          <a:lstStyle/>
          <a:p>
            <a:pPr marL="233318" indent="-233318" defTabSz="914225" fontAlgn="auto">
              <a:spcBef>
                <a:spcPts val="0"/>
              </a:spcBef>
              <a:spcAft>
                <a:spcPts val="0"/>
              </a:spcAft>
              <a:defRPr/>
            </a:pPr>
            <a:r>
              <a:rPr lang="en-US" sz="1568" kern="0" spc="-49" dirty="0">
                <a:solidFill>
                  <a:schemeClr val="tx1">
                    <a:lumMod val="85000"/>
                  </a:schemeClr>
                </a:solidFill>
                <a:latin typeface="Segoe UI"/>
                <a:ea typeface="Segoe UI" pitchFamily="34" charset="0"/>
                <a:cs typeface="Segoe UI" pitchFamily="34" charset="0"/>
              </a:rPr>
              <a:t>Code Repository</a:t>
            </a:r>
          </a:p>
        </p:txBody>
      </p:sp>
      <p:sp>
        <p:nvSpPr>
          <p:cNvPr id="34" name="TextBox 33"/>
          <p:cNvSpPr txBox="1"/>
          <p:nvPr/>
        </p:nvSpPr>
        <p:spPr>
          <a:xfrm>
            <a:off x="2501580" y="3682112"/>
            <a:ext cx="1676162" cy="707652"/>
          </a:xfrm>
          <a:prstGeom prst="rect">
            <a:avLst/>
          </a:prstGeom>
        </p:spPr>
        <p:txBody>
          <a:bodyPr vert="horz" wrap="square" lIns="91427" tIns="91427" rIns="91427" bIns="91427" rtlCol="0" anchor="ctr">
            <a:noAutofit/>
          </a:bodyPr>
          <a:lstStyle/>
          <a:p>
            <a:pPr defTabSz="914225" fontAlgn="auto">
              <a:spcBef>
                <a:spcPts val="0"/>
              </a:spcBef>
              <a:spcAft>
                <a:spcPts val="0"/>
              </a:spcAft>
              <a:defRPr/>
            </a:pPr>
            <a:r>
              <a:rPr lang="en-US" sz="1568" kern="0" dirty="0">
                <a:solidFill>
                  <a:schemeClr val="tx1">
                    <a:lumMod val="85000"/>
                  </a:schemeClr>
                </a:solidFill>
                <a:latin typeface="Segoe UI"/>
                <a:ea typeface="Segoe UI" pitchFamily="34" charset="0"/>
                <a:cs typeface="Segoe UI" pitchFamily="34" charset="0"/>
              </a:rPr>
              <a:t>Backlog</a:t>
            </a:r>
          </a:p>
        </p:txBody>
      </p:sp>
      <p:sp>
        <p:nvSpPr>
          <p:cNvPr id="35" name="TextBox 34"/>
          <p:cNvSpPr txBox="1"/>
          <p:nvPr/>
        </p:nvSpPr>
        <p:spPr>
          <a:xfrm>
            <a:off x="3338317" y="1066800"/>
            <a:ext cx="1599973" cy="380946"/>
          </a:xfrm>
          <a:prstGeom prst="rect">
            <a:avLst/>
          </a:prstGeom>
        </p:spPr>
        <p:txBody>
          <a:bodyPr vert="horz" wrap="square" lIns="91427" tIns="91427" rIns="91427" bIns="91427" rtlCol="0" anchor="ctr">
            <a:noAutofit/>
          </a:bodyPr>
          <a:lstStyle/>
          <a:p>
            <a:pPr marL="233318" indent="-233318" algn="ctr" defTabSz="914225" fontAlgn="auto">
              <a:spcBef>
                <a:spcPts val="0"/>
              </a:spcBef>
              <a:spcAft>
                <a:spcPts val="0"/>
              </a:spcAft>
              <a:defRPr/>
            </a:pPr>
            <a:r>
              <a:rPr lang="en-US" sz="1568" kern="0" spc="-49" dirty="0">
                <a:solidFill>
                  <a:schemeClr val="tx1">
                    <a:lumMod val="85000"/>
                  </a:schemeClr>
                </a:solidFill>
                <a:latin typeface="Segoe UI"/>
                <a:ea typeface="Segoe UI" pitchFamily="34" charset="0"/>
                <a:cs typeface="Segoe UI" pitchFamily="34" charset="0"/>
              </a:rPr>
              <a:t>Build + Deploy</a:t>
            </a:r>
          </a:p>
        </p:txBody>
      </p:sp>
      <p:sp>
        <p:nvSpPr>
          <p:cNvPr id="36" name="TextBox 35"/>
          <p:cNvSpPr txBox="1"/>
          <p:nvPr/>
        </p:nvSpPr>
        <p:spPr>
          <a:xfrm>
            <a:off x="2955746" y="5059025"/>
            <a:ext cx="3367833" cy="380946"/>
          </a:xfrm>
          <a:prstGeom prst="rect">
            <a:avLst/>
          </a:prstGeom>
        </p:spPr>
        <p:txBody>
          <a:bodyPr vert="horz" wrap="square" lIns="91427" tIns="91427" rIns="91427" bIns="91427" rtlCol="0" anchor="ctr">
            <a:noAutofit/>
          </a:bodyPr>
          <a:lstStyle/>
          <a:p>
            <a:pPr algn="ctr" defTabSz="914225" fontAlgn="auto">
              <a:spcBef>
                <a:spcPts val="0"/>
              </a:spcBef>
              <a:spcAft>
                <a:spcPts val="0"/>
              </a:spcAft>
              <a:defRPr/>
            </a:pPr>
            <a:r>
              <a:rPr lang="en-US" sz="1600" kern="0" dirty="0">
                <a:solidFill>
                  <a:schemeClr val="tx1">
                    <a:lumMod val="85000"/>
                  </a:schemeClr>
                </a:solidFill>
                <a:latin typeface="Segoe UI"/>
                <a:ea typeface="Segoe UI" pitchFamily="34" charset="0"/>
                <a:cs typeface="Segoe UI" pitchFamily="34" charset="0"/>
              </a:rPr>
              <a:t>Monitor and improve</a:t>
            </a:r>
          </a:p>
        </p:txBody>
      </p:sp>
      <p:sp>
        <p:nvSpPr>
          <p:cNvPr id="37" name="Rounded Rectangle 36"/>
          <p:cNvSpPr/>
          <p:nvPr/>
        </p:nvSpPr>
        <p:spPr>
          <a:xfrm>
            <a:off x="915082" y="1420484"/>
            <a:ext cx="1599973" cy="1599973"/>
          </a:xfrm>
          <a:prstGeom prst="roundRect">
            <a:avLst>
              <a:gd name="adj" fmla="val 5783"/>
            </a:avLst>
          </a:prstGeom>
          <a:solidFill>
            <a:srgbClr val="67297A"/>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FFFFFF"/>
              </a:solidFill>
              <a:latin typeface="Segoe UI"/>
              <a:cs typeface="+mn-cs"/>
            </a:endParaRPr>
          </a:p>
        </p:txBody>
      </p:sp>
      <p:pic>
        <p:nvPicPr>
          <p:cNvPr id="38" name="Picture 37"/>
          <p:cNvPicPr>
            <a:picLocks noChangeAspect="1"/>
          </p:cNvPicPr>
          <p:nvPr/>
        </p:nvPicPr>
        <p:blipFill>
          <a:blip r:embed="rId3"/>
          <a:stretch>
            <a:fillRect/>
          </a:stretch>
        </p:blipFill>
        <p:spPr>
          <a:xfrm>
            <a:off x="965757" y="3730244"/>
            <a:ext cx="553977" cy="579743"/>
          </a:xfrm>
          <a:prstGeom prst="rect">
            <a:avLst/>
          </a:prstGeom>
        </p:spPr>
      </p:pic>
      <p:sp>
        <p:nvSpPr>
          <p:cNvPr id="39" name="Rounded Rectangle 38"/>
          <p:cNvSpPr/>
          <p:nvPr/>
        </p:nvSpPr>
        <p:spPr>
          <a:xfrm>
            <a:off x="3338317" y="1420484"/>
            <a:ext cx="1599973" cy="1599973"/>
          </a:xfrm>
          <a:prstGeom prst="roundRect">
            <a:avLst>
              <a:gd name="adj" fmla="val 5783"/>
            </a:avLst>
          </a:prstGeom>
          <a:solidFill>
            <a:srgbClr val="67297A"/>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FFFFFF"/>
              </a:solidFill>
              <a:latin typeface="Segoe UI"/>
              <a:cs typeface="+mn-cs"/>
            </a:endParaRPr>
          </a:p>
        </p:txBody>
      </p:sp>
      <p:pic>
        <p:nvPicPr>
          <p:cNvPr id="40" name="Picture 39"/>
          <p:cNvPicPr>
            <a:picLocks noChangeAspect="1"/>
          </p:cNvPicPr>
          <p:nvPr/>
        </p:nvPicPr>
        <p:blipFill>
          <a:blip r:embed="rId3"/>
          <a:stretch>
            <a:fillRect/>
          </a:stretch>
        </p:blipFill>
        <p:spPr>
          <a:xfrm>
            <a:off x="1796349" y="3730244"/>
            <a:ext cx="553977" cy="579743"/>
          </a:xfrm>
          <a:prstGeom prst="rect">
            <a:avLst/>
          </a:prstGeom>
        </p:spPr>
      </p:pic>
      <p:pic>
        <p:nvPicPr>
          <p:cNvPr id="41" name="Picture 40"/>
          <p:cNvPicPr>
            <a:picLocks noChangeAspect="1"/>
          </p:cNvPicPr>
          <p:nvPr/>
        </p:nvPicPr>
        <p:blipFill>
          <a:blip r:embed="rId4"/>
          <a:stretch>
            <a:fillRect/>
          </a:stretch>
        </p:blipFill>
        <p:spPr>
          <a:xfrm>
            <a:off x="6323579" y="4174884"/>
            <a:ext cx="2231599" cy="1629894"/>
          </a:xfrm>
          <a:prstGeom prst="rect">
            <a:avLst/>
          </a:prstGeom>
        </p:spPr>
      </p:pic>
      <p:grpSp>
        <p:nvGrpSpPr>
          <p:cNvPr id="42" name="Group 41"/>
          <p:cNvGrpSpPr/>
          <p:nvPr/>
        </p:nvGrpSpPr>
        <p:grpSpPr>
          <a:xfrm>
            <a:off x="1084971" y="1660331"/>
            <a:ext cx="1185178" cy="1128354"/>
            <a:chOff x="1628786" y="2094289"/>
            <a:chExt cx="1185346" cy="1128515"/>
          </a:xfrm>
        </p:grpSpPr>
        <p:pic>
          <p:nvPicPr>
            <p:cNvPr id="43" name="Picture 42"/>
            <p:cNvPicPr>
              <a:picLocks noChangeAspect="1"/>
            </p:cNvPicPr>
            <p:nvPr/>
          </p:nvPicPr>
          <p:blipFill>
            <a:blip r:embed="rId5"/>
            <a:stretch>
              <a:fillRect/>
            </a:stretch>
          </p:blipFill>
          <p:spPr>
            <a:xfrm>
              <a:off x="1628786" y="2588363"/>
              <a:ext cx="455690" cy="634441"/>
            </a:xfrm>
            <a:prstGeom prst="rect">
              <a:avLst/>
            </a:prstGeom>
          </p:spPr>
        </p:pic>
        <p:pic>
          <p:nvPicPr>
            <p:cNvPr id="44" name="Picture 43"/>
            <p:cNvPicPr>
              <a:picLocks noChangeAspect="1"/>
            </p:cNvPicPr>
            <p:nvPr/>
          </p:nvPicPr>
          <p:blipFill>
            <a:blip r:embed="rId6"/>
            <a:stretch>
              <a:fillRect/>
            </a:stretch>
          </p:blipFill>
          <p:spPr>
            <a:xfrm>
              <a:off x="2086926" y="2094289"/>
              <a:ext cx="727206" cy="725111"/>
            </a:xfrm>
            <a:prstGeom prst="rect">
              <a:avLst/>
            </a:prstGeom>
          </p:spPr>
        </p:pic>
      </p:grpSp>
      <p:pic>
        <p:nvPicPr>
          <p:cNvPr id="45" name="Picture 44"/>
          <p:cNvPicPr>
            <a:picLocks noChangeAspect="1"/>
          </p:cNvPicPr>
          <p:nvPr/>
        </p:nvPicPr>
        <p:blipFill>
          <a:blip r:embed="rId7"/>
          <a:stretch>
            <a:fillRect/>
          </a:stretch>
        </p:blipFill>
        <p:spPr>
          <a:xfrm>
            <a:off x="3528492" y="1649052"/>
            <a:ext cx="1219027" cy="1021691"/>
          </a:xfrm>
          <a:prstGeom prst="rect">
            <a:avLst/>
          </a:prstGeom>
        </p:spPr>
      </p:pic>
      <p:sp>
        <p:nvSpPr>
          <p:cNvPr id="46" name="TextBox 45"/>
          <p:cNvSpPr txBox="1"/>
          <p:nvPr/>
        </p:nvSpPr>
        <p:spPr>
          <a:xfrm>
            <a:off x="5628833" y="1066800"/>
            <a:ext cx="1905317" cy="380946"/>
          </a:xfrm>
          <a:prstGeom prst="rect">
            <a:avLst/>
          </a:prstGeom>
        </p:spPr>
        <p:txBody>
          <a:bodyPr vert="horz" wrap="square" lIns="91427" tIns="91427" rIns="91427" bIns="91427" rtlCol="0" anchor="ctr">
            <a:noAutofit/>
          </a:bodyPr>
          <a:lstStyle/>
          <a:p>
            <a:pPr marL="233318" indent="-233318" algn="ctr" defTabSz="914225" fontAlgn="auto">
              <a:spcBef>
                <a:spcPts val="0"/>
              </a:spcBef>
              <a:spcAft>
                <a:spcPts val="0"/>
              </a:spcAft>
              <a:defRPr/>
            </a:pPr>
            <a:r>
              <a:rPr lang="en-US" sz="1568" kern="0" spc="-49" dirty="0">
                <a:solidFill>
                  <a:schemeClr val="tx1">
                    <a:lumMod val="85000"/>
                  </a:schemeClr>
                </a:solidFill>
                <a:latin typeface="Segoe UI"/>
                <a:ea typeface="Segoe UI" pitchFamily="34" charset="0"/>
                <a:cs typeface="Segoe UI" pitchFamily="34" charset="0"/>
              </a:rPr>
              <a:t>Automated Testing</a:t>
            </a:r>
          </a:p>
        </p:txBody>
      </p:sp>
      <p:sp>
        <p:nvSpPr>
          <p:cNvPr id="47" name="Rounded Rectangle 46"/>
          <p:cNvSpPr/>
          <p:nvPr/>
        </p:nvSpPr>
        <p:spPr>
          <a:xfrm>
            <a:off x="5781505" y="1420484"/>
            <a:ext cx="1599973" cy="1599973"/>
          </a:xfrm>
          <a:prstGeom prst="roundRect">
            <a:avLst>
              <a:gd name="adj" fmla="val 5783"/>
            </a:avLst>
          </a:prstGeom>
          <a:solidFill>
            <a:srgbClr val="67297A"/>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FFFFFF"/>
              </a:solidFill>
              <a:latin typeface="Segoe UI"/>
              <a:cs typeface="+mn-cs"/>
            </a:endParaRPr>
          </a:p>
        </p:txBody>
      </p:sp>
      <p:sp>
        <p:nvSpPr>
          <p:cNvPr id="48" name="TextBox 47"/>
          <p:cNvSpPr txBox="1"/>
          <p:nvPr/>
        </p:nvSpPr>
        <p:spPr>
          <a:xfrm>
            <a:off x="8368008" y="1066800"/>
            <a:ext cx="1905317" cy="380946"/>
          </a:xfrm>
          <a:prstGeom prst="rect">
            <a:avLst/>
          </a:prstGeom>
        </p:spPr>
        <p:txBody>
          <a:bodyPr vert="horz" wrap="square" lIns="91427" tIns="91427" rIns="91427" bIns="91427" rtlCol="0" anchor="ctr">
            <a:noAutofit/>
          </a:bodyPr>
          <a:lstStyle/>
          <a:p>
            <a:pPr marL="233318" indent="-233318" algn="ctr" defTabSz="914225" fontAlgn="auto">
              <a:spcBef>
                <a:spcPts val="0"/>
              </a:spcBef>
              <a:spcAft>
                <a:spcPts val="0"/>
              </a:spcAft>
              <a:defRPr/>
            </a:pPr>
            <a:r>
              <a:rPr lang="en-US" sz="1568" kern="0" spc="-49" dirty="0">
                <a:solidFill>
                  <a:schemeClr val="tx1">
                    <a:lumMod val="85000"/>
                  </a:schemeClr>
                </a:solidFill>
                <a:latin typeface="Segoe UI"/>
                <a:ea typeface="Segoe UI" pitchFamily="34" charset="0"/>
                <a:cs typeface="Segoe UI" pitchFamily="34" charset="0"/>
              </a:rPr>
              <a:t>User Feedback</a:t>
            </a:r>
          </a:p>
        </p:txBody>
      </p:sp>
      <p:sp>
        <p:nvSpPr>
          <p:cNvPr id="49" name="Rounded Rectangle 48"/>
          <p:cNvSpPr/>
          <p:nvPr/>
        </p:nvSpPr>
        <p:spPr>
          <a:xfrm>
            <a:off x="8520679" y="1420484"/>
            <a:ext cx="1599973" cy="1599973"/>
          </a:xfrm>
          <a:prstGeom prst="roundRect">
            <a:avLst>
              <a:gd name="adj" fmla="val 5783"/>
            </a:avLst>
          </a:prstGeom>
          <a:solidFill>
            <a:srgbClr val="505050"/>
          </a:solidFill>
          <a:ln w="28575" cap="flat" cmpd="sng" algn="ctr">
            <a:solidFill>
              <a:srgbClr val="FFFFFF"/>
            </a:solidFill>
            <a:prstDash val="solid"/>
          </a:ln>
          <a:effectLst/>
        </p:spPr>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914225" fontAlgn="auto">
              <a:spcBef>
                <a:spcPts val="0"/>
              </a:spcBef>
              <a:spcAft>
                <a:spcPts val="0"/>
              </a:spcAft>
              <a:defRPr/>
            </a:pPr>
            <a:endParaRPr lang="en-US" sz="1200" kern="0" dirty="0" err="1">
              <a:solidFill>
                <a:srgbClr val="FFFFFF"/>
              </a:solidFill>
              <a:latin typeface="Segoe UI"/>
              <a:cs typeface="+mn-cs"/>
            </a:endParaRPr>
          </a:p>
        </p:txBody>
      </p:sp>
      <p:pic>
        <p:nvPicPr>
          <p:cNvPr id="50" name="Picture 49"/>
          <p:cNvPicPr>
            <a:picLocks noChangeAspect="1"/>
          </p:cNvPicPr>
          <p:nvPr/>
        </p:nvPicPr>
        <p:blipFill>
          <a:blip r:embed="rId8"/>
          <a:stretch>
            <a:fillRect/>
          </a:stretch>
        </p:blipFill>
        <p:spPr>
          <a:xfrm>
            <a:off x="6077491" y="1729034"/>
            <a:ext cx="984814" cy="982873"/>
          </a:xfrm>
          <a:prstGeom prst="rect">
            <a:avLst/>
          </a:prstGeom>
        </p:spPr>
      </p:pic>
      <p:grpSp>
        <p:nvGrpSpPr>
          <p:cNvPr id="51" name="Group 50"/>
          <p:cNvGrpSpPr/>
          <p:nvPr/>
        </p:nvGrpSpPr>
        <p:grpSpPr>
          <a:xfrm>
            <a:off x="3988879" y="2631459"/>
            <a:ext cx="1652919" cy="681872"/>
            <a:chOff x="4633536" y="3025775"/>
            <a:chExt cx="1686302" cy="695644"/>
          </a:xfrm>
        </p:grpSpPr>
        <p:sp>
          <p:nvSpPr>
            <p:cNvPr id="52" name="AutoShape 30"/>
            <p:cNvSpPr>
              <a:spLocks noChangeAspect="1" noChangeArrowheads="1" noTextEdit="1"/>
            </p:cNvSpPr>
            <p:nvPr/>
          </p:nvSpPr>
          <p:spPr bwMode="auto">
            <a:xfrm>
              <a:off x="5151438" y="3025775"/>
              <a:ext cx="116840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53" name="Rectangle 39"/>
            <p:cNvSpPr>
              <a:spLocks noChangeArrowheads="1"/>
            </p:cNvSpPr>
            <p:nvPr/>
          </p:nvSpPr>
          <p:spPr bwMode="auto">
            <a:xfrm>
              <a:off x="5389563"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54" name="Oval 40"/>
            <p:cNvSpPr>
              <a:spLocks noChangeArrowheads="1"/>
            </p:cNvSpPr>
            <p:nvPr/>
          </p:nvSpPr>
          <p:spPr bwMode="auto">
            <a:xfrm>
              <a:off x="5759451"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55" name="Rectangle 41"/>
            <p:cNvSpPr>
              <a:spLocks noChangeArrowheads="1"/>
            </p:cNvSpPr>
            <p:nvPr/>
          </p:nvSpPr>
          <p:spPr bwMode="auto">
            <a:xfrm>
              <a:off x="5414963" y="3067050"/>
              <a:ext cx="703263" cy="450850"/>
            </a:xfrm>
            <a:prstGeom prst="rect">
              <a:avLst/>
            </a:prstGeom>
            <a:solidFill>
              <a:schemeClr val="bg2">
                <a:lumMod val="75000"/>
              </a:schemeClr>
            </a:solidFill>
            <a:ln>
              <a:noFill/>
            </a:ln>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56" name="Freeform 42"/>
            <p:cNvSpPr>
              <a:spLocks/>
            </p:cNvSpPr>
            <p:nvPr/>
          </p:nvSpPr>
          <p:spPr bwMode="auto">
            <a:xfrm>
              <a:off x="5272088" y="3548063"/>
              <a:ext cx="973138" cy="39688"/>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57" name="Freeform 47"/>
            <p:cNvSpPr>
              <a:spLocks/>
            </p:cNvSpPr>
            <p:nvPr/>
          </p:nvSpPr>
          <p:spPr bwMode="auto">
            <a:xfrm>
              <a:off x="5635626" y="3194050"/>
              <a:ext cx="254000" cy="228600"/>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58" name="Freeform 48"/>
            <p:cNvSpPr>
              <a:spLocks/>
            </p:cNvSpPr>
            <p:nvPr/>
          </p:nvSpPr>
          <p:spPr bwMode="auto">
            <a:xfrm>
              <a:off x="5768976" y="3125788"/>
              <a:ext cx="61913" cy="6826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grpSp>
          <p:nvGrpSpPr>
            <p:cNvPr id="59" name="Group 58"/>
            <p:cNvGrpSpPr/>
            <p:nvPr/>
          </p:nvGrpSpPr>
          <p:grpSpPr>
            <a:xfrm>
              <a:off x="4633536" y="3161031"/>
              <a:ext cx="974725" cy="560388"/>
              <a:chOff x="4084638" y="3027363"/>
              <a:chExt cx="974725" cy="560388"/>
            </a:xfrm>
          </p:grpSpPr>
          <p:sp>
            <p:nvSpPr>
              <p:cNvPr id="60" name="Rectangle 43"/>
              <p:cNvSpPr>
                <a:spLocks noChangeArrowheads="1"/>
              </p:cNvSpPr>
              <p:nvPr/>
            </p:nvSpPr>
            <p:spPr bwMode="auto">
              <a:xfrm>
                <a:off x="4200526" y="3027363"/>
                <a:ext cx="754063" cy="512763"/>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61" name="Oval 44"/>
              <p:cNvSpPr>
                <a:spLocks noChangeArrowheads="1"/>
              </p:cNvSpPr>
              <p:nvPr/>
            </p:nvSpPr>
            <p:spPr bwMode="auto">
              <a:xfrm>
                <a:off x="4570413" y="3038475"/>
                <a:ext cx="12700" cy="127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62" name="Rectangle 45"/>
              <p:cNvSpPr>
                <a:spLocks noChangeArrowheads="1"/>
              </p:cNvSpPr>
              <p:nvPr/>
            </p:nvSpPr>
            <p:spPr bwMode="auto">
              <a:xfrm>
                <a:off x="4225926" y="3067050"/>
                <a:ext cx="704850" cy="45085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63" name="Freeform 46"/>
              <p:cNvSpPr>
                <a:spLocks/>
              </p:cNvSpPr>
              <p:nvPr/>
            </p:nvSpPr>
            <p:spPr bwMode="auto">
              <a:xfrm>
                <a:off x="4084638" y="3548063"/>
                <a:ext cx="974725" cy="39688"/>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64" name="Freeform 49"/>
              <p:cNvSpPr>
                <a:spLocks/>
              </p:cNvSpPr>
              <p:nvPr/>
            </p:nvSpPr>
            <p:spPr bwMode="auto">
              <a:xfrm>
                <a:off x="4556126" y="3155950"/>
                <a:ext cx="144463" cy="127000"/>
              </a:xfrm>
              <a:custGeom>
                <a:avLst/>
                <a:gdLst>
                  <a:gd name="T0" fmla="*/ 0 w 91"/>
                  <a:gd name="T1" fmla="*/ 80 h 80"/>
                  <a:gd name="T2" fmla="*/ 91 w 91"/>
                  <a:gd name="T3" fmla="*/ 80 h 80"/>
                  <a:gd name="T4" fmla="*/ 91 w 91"/>
                  <a:gd name="T5" fmla="*/ 0 h 80"/>
                  <a:gd name="T6" fmla="*/ 0 w 91"/>
                  <a:gd name="T7" fmla="*/ 14 h 80"/>
                  <a:gd name="T8" fmla="*/ 0 w 91"/>
                  <a:gd name="T9" fmla="*/ 80 h 80"/>
                </a:gdLst>
                <a:ahLst/>
                <a:cxnLst>
                  <a:cxn ang="0">
                    <a:pos x="T0" y="T1"/>
                  </a:cxn>
                  <a:cxn ang="0">
                    <a:pos x="T2" y="T3"/>
                  </a:cxn>
                  <a:cxn ang="0">
                    <a:pos x="T4" y="T5"/>
                  </a:cxn>
                  <a:cxn ang="0">
                    <a:pos x="T6" y="T7"/>
                  </a:cxn>
                  <a:cxn ang="0">
                    <a:pos x="T8" y="T9"/>
                  </a:cxn>
                </a:cxnLst>
                <a:rect l="0" t="0" r="r" b="b"/>
                <a:pathLst>
                  <a:path w="91" h="80">
                    <a:moveTo>
                      <a:pt x="0" y="80"/>
                    </a:moveTo>
                    <a:lnTo>
                      <a:pt x="91" y="80"/>
                    </a:lnTo>
                    <a:lnTo>
                      <a:pt x="91" y="0"/>
                    </a:lnTo>
                    <a:lnTo>
                      <a:pt x="0" y="14"/>
                    </a:lnTo>
                    <a:lnTo>
                      <a:pt x="0" y="8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65" name="Freeform 50"/>
              <p:cNvSpPr>
                <a:spLocks/>
              </p:cNvSpPr>
              <p:nvPr/>
            </p:nvSpPr>
            <p:spPr bwMode="auto">
              <a:xfrm>
                <a:off x="4440238" y="3178175"/>
                <a:ext cx="111125" cy="104775"/>
              </a:xfrm>
              <a:custGeom>
                <a:avLst/>
                <a:gdLst>
                  <a:gd name="T0" fmla="*/ 70 w 70"/>
                  <a:gd name="T1" fmla="*/ 66 h 66"/>
                  <a:gd name="T2" fmla="*/ 70 w 70"/>
                  <a:gd name="T3" fmla="*/ 0 h 66"/>
                  <a:gd name="T4" fmla="*/ 0 w 70"/>
                  <a:gd name="T5" fmla="*/ 9 h 66"/>
                  <a:gd name="T6" fmla="*/ 0 w 70"/>
                  <a:gd name="T7" fmla="*/ 66 h 66"/>
                  <a:gd name="T8" fmla="*/ 70 w 70"/>
                  <a:gd name="T9" fmla="*/ 66 h 66"/>
                </a:gdLst>
                <a:ahLst/>
                <a:cxnLst>
                  <a:cxn ang="0">
                    <a:pos x="T0" y="T1"/>
                  </a:cxn>
                  <a:cxn ang="0">
                    <a:pos x="T2" y="T3"/>
                  </a:cxn>
                  <a:cxn ang="0">
                    <a:pos x="T4" y="T5"/>
                  </a:cxn>
                  <a:cxn ang="0">
                    <a:pos x="T6" y="T7"/>
                  </a:cxn>
                  <a:cxn ang="0">
                    <a:pos x="T8" y="T9"/>
                  </a:cxn>
                </a:cxnLst>
                <a:rect l="0" t="0" r="r" b="b"/>
                <a:pathLst>
                  <a:path w="70" h="66">
                    <a:moveTo>
                      <a:pt x="70" y="66"/>
                    </a:moveTo>
                    <a:lnTo>
                      <a:pt x="70" y="0"/>
                    </a:lnTo>
                    <a:lnTo>
                      <a:pt x="0" y="9"/>
                    </a:lnTo>
                    <a:lnTo>
                      <a:pt x="0" y="66"/>
                    </a:lnTo>
                    <a:lnTo>
                      <a:pt x="70"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66" name="Freeform 51"/>
              <p:cNvSpPr>
                <a:spLocks/>
              </p:cNvSpPr>
              <p:nvPr/>
            </p:nvSpPr>
            <p:spPr bwMode="auto">
              <a:xfrm>
                <a:off x="4440238" y="3287713"/>
                <a:ext cx="111125" cy="107950"/>
              </a:xfrm>
              <a:custGeom>
                <a:avLst/>
                <a:gdLst>
                  <a:gd name="T0" fmla="*/ 70 w 70"/>
                  <a:gd name="T1" fmla="*/ 0 h 68"/>
                  <a:gd name="T2" fmla="*/ 0 w 70"/>
                  <a:gd name="T3" fmla="*/ 0 h 68"/>
                  <a:gd name="T4" fmla="*/ 0 w 70"/>
                  <a:gd name="T5" fmla="*/ 59 h 68"/>
                  <a:gd name="T6" fmla="*/ 70 w 70"/>
                  <a:gd name="T7" fmla="*/ 68 h 68"/>
                  <a:gd name="T8" fmla="*/ 70 w 70"/>
                  <a:gd name="T9" fmla="*/ 0 h 68"/>
                </a:gdLst>
                <a:ahLst/>
                <a:cxnLst>
                  <a:cxn ang="0">
                    <a:pos x="T0" y="T1"/>
                  </a:cxn>
                  <a:cxn ang="0">
                    <a:pos x="T2" y="T3"/>
                  </a:cxn>
                  <a:cxn ang="0">
                    <a:pos x="T4" y="T5"/>
                  </a:cxn>
                  <a:cxn ang="0">
                    <a:pos x="T6" y="T7"/>
                  </a:cxn>
                  <a:cxn ang="0">
                    <a:pos x="T8" y="T9"/>
                  </a:cxn>
                </a:cxnLst>
                <a:rect l="0" t="0" r="r" b="b"/>
                <a:pathLst>
                  <a:path w="70" h="68">
                    <a:moveTo>
                      <a:pt x="70" y="0"/>
                    </a:moveTo>
                    <a:lnTo>
                      <a:pt x="0" y="0"/>
                    </a:lnTo>
                    <a:lnTo>
                      <a:pt x="0" y="59"/>
                    </a:lnTo>
                    <a:lnTo>
                      <a:pt x="70" y="68"/>
                    </a:lnTo>
                    <a:lnTo>
                      <a:pt x="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67" name="Freeform 52"/>
              <p:cNvSpPr>
                <a:spLocks/>
              </p:cNvSpPr>
              <p:nvPr/>
            </p:nvSpPr>
            <p:spPr bwMode="auto">
              <a:xfrm>
                <a:off x="4556126" y="3287713"/>
                <a:ext cx="144463" cy="130175"/>
              </a:xfrm>
              <a:custGeom>
                <a:avLst/>
                <a:gdLst>
                  <a:gd name="T0" fmla="*/ 0 w 91"/>
                  <a:gd name="T1" fmla="*/ 0 h 82"/>
                  <a:gd name="T2" fmla="*/ 0 w 91"/>
                  <a:gd name="T3" fmla="*/ 68 h 82"/>
                  <a:gd name="T4" fmla="*/ 91 w 91"/>
                  <a:gd name="T5" fmla="*/ 82 h 82"/>
                  <a:gd name="T6" fmla="*/ 91 w 91"/>
                  <a:gd name="T7" fmla="*/ 0 h 82"/>
                  <a:gd name="T8" fmla="*/ 0 w 91"/>
                  <a:gd name="T9" fmla="*/ 0 h 82"/>
                </a:gdLst>
                <a:ahLst/>
                <a:cxnLst>
                  <a:cxn ang="0">
                    <a:pos x="T0" y="T1"/>
                  </a:cxn>
                  <a:cxn ang="0">
                    <a:pos x="T2" y="T3"/>
                  </a:cxn>
                  <a:cxn ang="0">
                    <a:pos x="T4" y="T5"/>
                  </a:cxn>
                  <a:cxn ang="0">
                    <a:pos x="T6" y="T7"/>
                  </a:cxn>
                  <a:cxn ang="0">
                    <a:pos x="T8" y="T9"/>
                  </a:cxn>
                </a:cxnLst>
                <a:rect l="0" t="0" r="r" b="b"/>
                <a:pathLst>
                  <a:path w="91" h="82">
                    <a:moveTo>
                      <a:pt x="0" y="0"/>
                    </a:moveTo>
                    <a:lnTo>
                      <a:pt x="0" y="68"/>
                    </a:lnTo>
                    <a:lnTo>
                      <a:pt x="91" y="82"/>
                    </a:lnTo>
                    <a:lnTo>
                      <a:pt x="9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grpSp>
      </p:grpSp>
      <p:sp>
        <p:nvSpPr>
          <p:cNvPr id="68" name="Freeform 5"/>
          <p:cNvSpPr>
            <a:spLocks/>
          </p:cNvSpPr>
          <p:nvPr/>
        </p:nvSpPr>
        <p:spPr bwMode="auto">
          <a:xfrm>
            <a:off x="263247" y="6234277"/>
            <a:ext cx="2746858" cy="166523"/>
          </a:xfrm>
          <a:custGeom>
            <a:avLst/>
            <a:gdLst>
              <a:gd name="T0" fmla="*/ 1523 w 1523"/>
              <a:gd name="T1" fmla="*/ 46 h 93"/>
              <a:gd name="T2" fmla="*/ 1476 w 1523"/>
              <a:gd name="T3" fmla="*/ 93 h 93"/>
              <a:gd name="T4" fmla="*/ 47 w 1523"/>
              <a:gd name="T5" fmla="*/ 93 h 93"/>
              <a:gd name="T6" fmla="*/ 0 w 1523"/>
              <a:gd name="T7" fmla="*/ 46 h 93"/>
              <a:gd name="T8" fmla="*/ 0 w 1523"/>
              <a:gd name="T9" fmla="*/ 46 h 93"/>
              <a:gd name="T10" fmla="*/ 47 w 1523"/>
              <a:gd name="T11" fmla="*/ 0 h 93"/>
              <a:gd name="T12" fmla="*/ 1476 w 1523"/>
              <a:gd name="T13" fmla="*/ 0 h 93"/>
              <a:gd name="T14" fmla="*/ 1523 w 1523"/>
              <a:gd name="T15" fmla="*/ 46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23" h="93">
                <a:moveTo>
                  <a:pt x="1523" y="46"/>
                </a:moveTo>
                <a:cubicBezTo>
                  <a:pt x="1523" y="72"/>
                  <a:pt x="1502" y="93"/>
                  <a:pt x="1476" y="93"/>
                </a:cubicBezTo>
                <a:cubicBezTo>
                  <a:pt x="47" y="93"/>
                  <a:pt x="47" y="93"/>
                  <a:pt x="47" y="93"/>
                </a:cubicBezTo>
                <a:cubicBezTo>
                  <a:pt x="21" y="93"/>
                  <a:pt x="0" y="72"/>
                  <a:pt x="0" y="46"/>
                </a:cubicBezTo>
                <a:cubicBezTo>
                  <a:pt x="0" y="46"/>
                  <a:pt x="0" y="46"/>
                  <a:pt x="0" y="46"/>
                </a:cubicBezTo>
                <a:cubicBezTo>
                  <a:pt x="0" y="21"/>
                  <a:pt x="21" y="0"/>
                  <a:pt x="47" y="0"/>
                </a:cubicBezTo>
                <a:cubicBezTo>
                  <a:pt x="1476" y="0"/>
                  <a:pt x="1476" y="0"/>
                  <a:pt x="1476" y="0"/>
                </a:cubicBezTo>
                <a:cubicBezTo>
                  <a:pt x="1502" y="0"/>
                  <a:pt x="1523" y="21"/>
                  <a:pt x="1523" y="46"/>
                </a:cubicBezTo>
                <a:close/>
              </a:path>
            </a:pathLst>
          </a:custGeom>
          <a:solidFill>
            <a:srgbClr val="022A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69" name="Freeform 7"/>
          <p:cNvSpPr>
            <a:spLocks/>
          </p:cNvSpPr>
          <p:nvPr/>
        </p:nvSpPr>
        <p:spPr bwMode="auto">
          <a:xfrm>
            <a:off x="353512" y="5418779"/>
            <a:ext cx="883974" cy="877749"/>
          </a:xfrm>
          <a:custGeom>
            <a:avLst/>
            <a:gdLst>
              <a:gd name="T0" fmla="*/ 64 w 490"/>
              <a:gd name="T1" fmla="*/ 469 h 487"/>
              <a:gd name="T2" fmla="*/ 32 w 490"/>
              <a:gd name="T3" fmla="*/ 487 h 487"/>
              <a:gd name="T4" fmla="*/ 26 w 490"/>
              <a:gd name="T5" fmla="*/ 487 h 487"/>
              <a:gd name="T6" fmla="*/ 13 w 490"/>
              <a:gd name="T7" fmla="*/ 462 h 487"/>
              <a:gd name="T8" fmla="*/ 385 w 490"/>
              <a:gd name="T9" fmla="*/ 18 h 487"/>
              <a:gd name="T10" fmla="*/ 416 w 490"/>
              <a:gd name="T11" fmla="*/ 0 h 487"/>
              <a:gd name="T12" fmla="*/ 467 w 490"/>
              <a:gd name="T13" fmla="*/ 0 h 487"/>
              <a:gd name="T14" fmla="*/ 475 w 490"/>
              <a:gd name="T15" fmla="*/ 31 h 487"/>
              <a:gd name="T16" fmla="*/ 64 w 490"/>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0" h="487">
                <a:moveTo>
                  <a:pt x="64" y="469"/>
                </a:moveTo>
                <a:cubicBezTo>
                  <a:pt x="54" y="481"/>
                  <a:pt x="42" y="487"/>
                  <a:pt x="32" y="487"/>
                </a:cubicBezTo>
                <a:cubicBezTo>
                  <a:pt x="26" y="487"/>
                  <a:pt x="26" y="487"/>
                  <a:pt x="26" y="487"/>
                </a:cubicBezTo>
                <a:cubicBezTo>
                  <a:pt x="17" y="487"/>
                  <a:pt x="0" y="484"/>
                  <a:pt x="13" y="462"/>
                </a:cubicBezTo>
                <a:cubicBezTo>
                  <a:pt x="21" y="449"/>
                  <a:pt x="385" y="18"/>
                  <a:pt x="385" y="18"/>
                </a:cubicBezTo>
                <a:cubicBezTo>
                  <a:pt x="392" y="8"/>
                  <a:pt x="406" y="0"/>
                  <a:pt x="416" y="0"/>
                </a:cubicBezTo>
                <a:cubicBezTo>
                  <a:pt x="467" y="0"/>
                  <a:pt x="467" y="0"/>
                  <a:pt x="467" y="0"/>
                </a:cubicBezTo>
                <a:cubicBezTo>
                  <a:pt x="477" y="0"/>
                  <a:pt x="490" y="13"/>
                  <a:pt x="475" y="31"/>
                </a:cubicBezTo>
                <a:lnTo>
                  <a:pt x="64"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0" name="Freeform 8"/>
          <p:cNvSpPr>
            <a:spLocks/>
          </p:cNvSpPr>
          <p:nvPr/>
        </p:nvSpPr>
        <p:spPr bwMode="auto">
          <a:xfrm>
            <a:off x="2029639" y="5418779"/>
            <a:ext cx="885531" cy="877749"/>
          </a:xfrm>
          <a:custGeom>
            <a:avLst/>
            <a:gdLst>
              <a:gd name="T0" fmla="*/ 427 w 491"/>
              <a:gd name="T1" fmla="*/ 469 h 487"/>
              <a:gd name="T2" fmla="*/ 458 w 491"/>
              <a:gd name="T3" fmla="*/ 487 h 487"/>
              <a:gd name="T4" fmla="*/ 464 w 491"/>
              <a:gd name="T5" fmla="*/ 487 h 487"/>
              <a:gd name="T6" fmla="*/ 477 w 491"/>
              <a:gd name="T7" fmla="*/ 462 h 487"/>
              <a:gd name="T8" fmla="*/ 105 w 491"/>
              <a:gd name="T9" fmla="*/ 18 h 487"/>
              <a:gd name="T10" fmla="*/ 74 w 491"/>
              <a:gd name="T11" fmla="*/ 0 h 487"/>
              <a:gd name="T12" fmla="*/ 23 w 491"/>
              <a:gd name="T13" fmla="*/ 0 h 487"/>
              <a:gd name="T14" fmla="*/ 15 w 491"/>
              <a:gd name="T15" fmla="*/ 31 h 487"/>
              <a:gd name="T16" fmla="*/ 427 w 491"/>
              <a:gd name="T17" fmla="*/ 469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1" h="487">
                <a:moveTo>
                  <a:pt x="427" y="469"/>
                </a:moveTo>
                <a:cubicBezTo>
                  <a:pt x="436" y="481"/>
                  <a:pt x="448" y="487"/>
                  <a:pt x="458" y="487"/>
                </a:cubicBezTo>
                <a:cubicBezTo>
                  <a:pt x="464" y="487"/>
                  <a:pt x="464" y="487"/>
                  <a:pt x="464" y="487"/>
                </a:cubicBezTo>
                <a:cubicBezTo>
                  <a:pt x="473" y="487"/>
                  <a:pt x="491" y="484"/>
                  <a:pt x="477" y="462"/>
                </a:cubicBezTo>
                <a:cubicBezTo>
                  <a:pt x="469" y="449"/>
                  <a:pt x="105" y="18"/>
                  <a:pt x="105" y="18"/>
                </a:cubicBezTo>
                <a:cubicBezTo>
                  <a:pt x="98" y="8"/>
                  <a:pt x="84" y="0"/>
                  <a:pt x="74" y="0"/>
                </a:cubicBezTo>
                <a:cubicBezTo>
                  <a:pt x="23" y="0"/>
                  <a:pt x="23" y="0"/>
                  <a:pt x="23" y="0"/>
                </a:cubicBezTo>
                <a:cubicBezTo>
                  <a:pt x="14" y="0"/>
                  <a:pt x="0" y="13"/>
                  <a:pt x="15" y="31"/>
                </a:cubicBezTo>
                <a:lnTo>
                  <a:pt x="427" y="469"/>
                </a:lnTo>
                <a:close/>
              </a:path>
            </a:pathLst>
          </a:custGeom>
          <a:solidFill>
            <a:srgbClr val="BBBD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1" name="Freeform 9"/>
          <p:cNvSpPr>
            <a:spLocks/>
          </p:cNvSpPr>
          <p:nvPr/>
        </p:nvSpPr>
        <p:spPr bwMode="auto">
          <a:xfrm>
            <a:off x="938678" y="5418779"/>
            <a:ext cx="298808" cy="192980"/>
          </a:xfrm>
          <a:custGeom>
            <a:avLst/>
            <a:gdLst>
              <a:gd name="T0" fmla="*/ 143 w 166"/>
              <a:gd name="T1" fmla="*/ 0 h 107"/>
              <a:gd name="T2" fmla="*/ 92 w 166"/>
              <a:gd name="T3" fmla="*/ 0 h 107"/>
              <a:gd name="T4" fmla="*/ 61 w 166"/>
              <a:gd name="T5" fmla="*/ 18 h 107"/>
              <a:gd name="T6" fmla="*/ 0 w 166"/>
              <a:gd name="T7" fmla="*/ 90 h 107"/>
              <a:gd name="T8" fmla="*/ 80 w 166"/>
              <a:gd name="T9" fmla="*/ 107 h 107"/>
              <a:gd name="T10" fmla="*/ 151 w 166"/>
              <a:gd name="T11" fmla="*/ 31 h 107"/>
              <a:gd name="T12" fmla="*/ 143 w 166"/>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43" y="0"/>
                </a:moveTo>
                <a:cubicBezTo>
                  <a:pt x="92" y="0"/>
                  <a:pt x="92" y="0"/>
                  <a:pt x="92" y="0"/>
                </a:cubicBezTo>
                <a:cubicBezTo>
                  <a:pt x="82" y="0"/>
                  <a:pt x="68" y="8"/>
                  <a:pt x="61" y="18"/>
                </a:cubicBezTo>
                <a:cubicBezTo>
                  <a:pt x="61" y="18"/>
                  <a:pt x="36" y="47"/>
                  <a:pt x="0" y="90"/>
                </a:cubicBezTo>
                <a:cubicBezTo>
                  <a:pt x="80" y="107"/>
                  <a:pt x="80" y="107"/>
                  <a:pt x="80" y="107"/>
                </a:cubicBezTo>
                <a:cubicBezTo>
                  <a:pt x="151" y="31"/>
                  <a:pt x="151" y="31"/>
                  <a:pt x="151" y="31"/>
                </a:cubicBezTo>
                <a:cubicBezTo>
                  <a:pt x="166" y="13"/>
                  <a:pt x="153" y="0"/>
                  <a:pt x="143" y="0"/>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2" name="Freeform 10"/>
          <p:cNvSpPr>
            <a:spLocks/>
          </p:cNvSpPr>
          <p:nvPr/>
        </p:nvSpPr>
        <p:spPr bwMode="auto">
          <a:xfrm>
            <a:off x="2029640" y="5418779"/>
            <a:ext cx="364173" cy="249007"/>
          </a:xfrm>
          <a:custGeom>
            <a:avLst/>
            <a:gdLst>
              <a:gd name="T0" fmla="*/ 105 w 202"/>
              <a:gd name="T1" fmla="*/ 18 h 138"/>
              <a:gd name="T2" fmla="*/ 74 w 202"/>
              <a:gd name="T3" fmla="*/ 0 h 138"/>
              <a:gd name="T4" fmla="*/ 23 w 202"/>
              <a:gd name="T5" fmla="*/ 0 h 138"/>
              <a:gd name="T6" fmla="*/ 15 w 202"/>
              <a:gd name="T7" fmla="*/ 31 h 138"/>
              <a:gd name="T8" fmla="*/ 115 w 202"/>
              <a:gd name="T9" fmla="*/ 138 h 138"/>
              <a:gd name="T10" fmla="*/ 202 w 202"/>
              <a:gd name="T11" fmla="*/ 133 h 138"/>
              <a:gd name="T12" fmla="*/ 105 w 202"/>
              <a:gd name="T13" fmla="*/ 18 h 138"/>
            </a:gdLst>
            <a:ahLst/>
            <a:cxnLst>
              <a:cxn ang="0">
                <a:pos x="T0" y="T1"/>
              </a:cxn>
              <a:cxn ang="0">
                <a:pos x="T2" y="T3"/>
              </a:cxn>
              <a:cxn ang="0">
                <a:pos x="T4" y="T5"/>
              </a:cxn>
              <a:cxn ang="0">
                <a:pos x="T6" y="T7"/>
              </a:cxn>
              <a:cxn ang="0">
                <a:pos x="T8" y="T9"/>
              </a:cxn>
              <a:cxn ang="0">
                <a:pos x="T10" y="T11"/>
              </a:cxn>
              <a:cxn ang="0">
                <a:pos x="T12" y="T13"/>
              </a:cxn>
            </a:cxnLst>
            <a:rect l="0" t="0" r="r" b="b"/>
            <a:pathLst>
              <a:path w="202" h="138">
                <a:moveTo>
                  <a:pt x="105" y="18"/>
                </a:moveTo>
                <a:cubicBezTo>
                  <a:pt x="98" y="8"/>
                  <a:pt x="84" y="0"/>
                  <a:pt x="74" y="0"/>
                </a:cubicBezTo>
                <a:cubicBezTo>
                  <a:pt x="23" y="0"/>
                  <a:pt x="23" y="0"/>
                  <a:pt x="23" y="0"/>
                </a:cubicBezTo>
                <a:cubicBezTo>
                  <a:pt x="14" y="0"/>
                  <a:pt x="0" y="13"/>
                  <a:pt x="15" y="31"/>
                </a:cubicBezTo>
                <a:cubicBezTo>
                  <a:pt x="115" y="138"/>
                  <a:pt x="115" y="138"/>
                  <a:pt x="115" y="138"/>
                </a:cubicBezTo>
                <a:cubicBezTo>
                  <a:pt x="202" y="133"/>
                  <a:pt x="202" y="133"/>
                  <a:pt x="202" y="133"/>
                </a:cubicBezTo>
                <a:cubicBezTo>
                  <a:pt x="147" y="68"/>
                  <a:pt x="105" y="18"/>
                  <a:pt x="105" y="18"/>
                </a:cubicBezTo>
                <a:close/>
              </a:path>
            </a:pathLst>
          </a:custGeom>
          <a:solidFill>
            <a:srgbClr val="8081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3" name="Freeform 11"/>
          <p:cNvSpPr>
            <a:spLocks/>
          </p:cNvSpPr>
          <p:nvPr/>
        </p:nvSpPr>
        <p:spPr bwMode="auto">
          <a:xfrm>
            <a:off x="291260" y="5261593"/>
            <a:ext cx="2684606" cy="235000"/>
          </a:xfrm>
          <a:custGeom>
            <a:avLst/>
            <a:gdLst>
              <a:gd name="T0" fmla="*/ 1489 w 1489"/>
              <a:gd name="T1" fmla="*/ 0 h 131"/>
              <a:gd name="T2" fmla="*/ 0 w 1489"/>
              <a:gd name="T3" fmla="*/ 0 h 131"/>
              <a:gd name="T4" fmla="*/ 0 w 1489"/>
              <a:gd name="T5" fmla="*/ 18 h 131"/>
              <a:gd name="T6" fmla="*/ 744 w 1489"/>
              <a:gd name="T7" fmla="*/ 131 h 131"/>
              <a:gd name="T8" fmla="*/ 1489 w 1489"/>
              <a:gd name="T9" fmla="*/ 16 h 131"/>
              <a:gd name="T10" fmla="*/ 1489 w 1489"/>
              <a:gd name="T11" fmla="*/ 0 h 131"/>
            </a:gdLst>
            <a:ahLst/>
            <a:cxnLst>
              <a:cxn ang="0">
                <a:pos x="T0" y="T1"/>
              </a:cxn>
              <a:cxn ang="0">
                <a:pos x="T2" y="T3"/>
              </a:cxn>
              <a:cxn ang="0">
                <a:pos x="T4" y="T5"/>
              </a:cxn>
              <a:cxn ang="0">
                <a:pos x="T6" y="T7"/>
              </a:cxn>
              <a:cxn ang="0">
                <a:pos x="T8" y="T9"/>
              </a:cxn>
              <a:cxn ang="0">
                <a:pos x="T10" y="T11"/>
              </a:cxn>
            </a:cxnLst>
            <a:rect l="0" t="0" r="r" b="b"/>
            <a:pathLst>
              <a:path w="1489" h="131">
                <a:moveTo>
                  <a:pt x="1489" y="0"/>
                </a:moveTo>
                <a:cubicBezTo>
                  <a:pt x="0" y="0"/>
                  <a:pt x="0" y="0"/>
                  <a:pt x="0" y="0"/>
                </a:cubicBezTo>
                <a:cubicBezTo>
                  <a:pt x="0" y="18"/>
                  <a:pt x="0" y="18"/>
                  <a:pt x="0" y="18"/>
                </a:cubicBezTo>
                <a:cubicBezTo>
                  <a:pt x="123" y="84"/>
                  <a:pt x="409" y="131"/>
                  <a:pt x="744" y="131"/>
                </a:cubicBezTo>
                <a:cubicBezTo>
                  <a:pt x="1079" y="131"/>
                  <a:pt x="1367" y="84"/>
                  <a:pt x="1489" y="16"/>
                </a:cubicBezTo>
                <a:lnTo>
                  <a:pt x="1489" y="0"/>
                </a:lnTo>
                <a:close/>
              </a:path>
            </a:pathLst>
          </a:custGeom>
          <a:solidFill>
            <a:srgbClr val="B897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4" name="Freeform 26"/>
          <p:cNvSpPr>
            <a:spLocks noEditPoints="1"/>
          </p:cNvSpPr>
          <p:nvPr/>
        </p:nvSpPr>
        <p:spPr bwMode="auto">
          <a:xfrm>
            <a:off x="421991" y="5037487"/>
            <a:ext cx="259901" cy="224106"/>
          </a:xfrm>
          <a:custGeom>
            <a:avLst/>
            <a:gdLst>
              <a:gd name="T0" fmla="*/ 120 w 144"/>
              <a:gd name="T1" fmla="*/ 23 h 124"/>
              <a:gd name="T2" fmla="*/ 103 w 144"/>
              <a:gd name="T3" fmla="*/ 23 h 124"/>
              <a:gd name="T4" fmla="*/ 103 w 144"/>
              <a:gd name="T5" fmla="*/ 4 h 124"/>
              <a:gd name="T6" fmla="*/ 99 w 144"/>
              <a:gd name="T7" fmla="*/ 0 h 124"/>
              <a:gd name="T8" fmla="*/ 4 w 144"/>
              <a:gd name="T9" fmla="*/ 0 h 124"/>
              <a:gd name="T10" fmla="*/ 0 w 144"/>
              <a:gd name="T11" fmla="*/ 4 h 124"/>
              <a:gd name="T12" fmla="*/ 0 w 144"/>
              <a:gd name="T13" fmla="*/ 114 h 124"/>
              <a:gd name="T14" fmla="*/ 4 w 144"/>
              <a:gd name="T15" fmla="*/ 118 h 124"/>
              <a:gd name="T16" fmla="*/ 9 w 144"/>
              <a:gd name="T17" fmla="*/ 118 h 124"/>
              <a:gd name="T18" fmla="*/ 9 w 144"/>
              <a:gd name="T19" fmla="*/ 124 h 124"/>
              <a:gd name="T20" fmla="*/ 95 w 144"/>
              <a:gd name="T21" fmla="*/ 124 h 124"/>
              <a:gd name="T22" fmla="*/ 95 w 144"/>
              <a:gd name="T23" fmla="*/ 118 h 124"/>
              <a:gd name="T24" fmla="*/ 99 w 144"/>
              <a:gd name="T25" fmla="*/ 118 h 124"/>
              <a:gd name="T26" fmla="*/ 103 w 144"/>
              <a:gd name="T27" fmla="*/ 114 h 124"/>
              <a:gd name="T28" fmla="*/ 103 w 144"/>
              <a:gd name="T29" fmla="*/ 92 h 124"/>
              <a:gd name="T30" fmla="*/ 120 w 144"/>
              <a:gd name="T31" fmla="*/ 92 h 124"/>
              <a:gd name="T32" fmla="*/ 144 w 144"/>
              <a:gd name="T33" fmla="*/ 69 h 124"/>
              <a:gd name="T34" fmla="*/ 144 w 144"/>
              <a:gd name="T35" fmla="*/ 47 h 124"/>
              <a:gd name="T36" fmla="*/ 120 w 144"/>
              <a:gd name="T37" fmla="*/ 23 h 124"/>
              <a:gd name="T38" fmla="*/ 132 w 144"/>
              <a:gd name="T39" fmla="*/ 69 h 124"/>
              <a:gd name="T40" fmla="*/ 120 w 144"/>
              <a:gd name="T41" fmla="*/ 81 h 124"/>
              <a:gd name="T42" fmla="*/ 103 w 144"/>
              <a:gd name="T43" fmla="*/ 81 h 124"/>
              <a:gd name="T44" fmla="*/ 103 w 144"/>
              <a:gd name="T45" fmla="*/ 35 h 124"/>
              <a:gd name="T46" fmla="*/ 120 w 144"/>
              <a:gd name="T47" fmla="*/ 35 h 124"/>
              <a:gd name="T48" fmla="*/ 132 w 144"/>
              <a:gd name="T49" fmla="*/ 47 h 124"/>
              <a:gd name="T50" fmla="*/ 132 w 144"/>
              <a:gd name="T51" fmla="*/ 69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4">
                <a:moveTo>
                  <a:pt x="120" y="23"/>
                </a:moveTo>
                <a:cubicBezTo>
                  <a:pt x="103" y="23"/>
                  <a:pt x="103" y="23"/>
                  <a:pt x="103" y="23"/>
                </a:cubicBezTo>
                <a:cubicBezTo>
                  <a:pt x="103" y="4"/>
                  <a:pt x="103" y="4"/>
                  <a:pt x="103" y="4"/>
                </a:cubicBezTo>
                <a:cubicBezTo>
                  <a:pt x="103" y="2"/>
                  <a:pt x="101" y="0"/>
                  <a:pt x="99" y="0"/>
                </a:cubicBezTo>
                <a:cubicBezTo>
                  <a:pt x="4" y="0"/>
                  <a:pt x="4" y="0"/>
                  <a:pt x="4" y="0"/>
                </a:cubicBezTo>
                <a:cubicBezTo>
                  <a:pt x="2" y="0"/>
                  <a:pt x="0" y="2"/>
                  <a:pt x="0" y="4"/>
                </a:cubicBezTo>
                <a:cubicBezTo>
                  <a:pt x="0" y="114"/>
                  <a:pt x="0" y="114"/>
                  <a:pt x="0" y="114"/>
                </a:cubicBezTo>
                <a:cubicBezTo>
                  <a:pt x="0" y="116"/>
                  <a:pt x="2" y="118"/>
                  <a:pt x="4" y="118"/>
                </a:cubicBezTo>
                <a:cubicBezTo>
                  <a:pt x="9" y="118"/>
                  <a:pt x="9" y="118"/>
                  <a:pt x="9" y="118"/>
                </a:cubicBezTo>
                <a:cubicBezTo>
                  <a:pt x="9" y="124"/>
                  <a:pt x="9" y="124"/>
                  <a:pt x="9" y="124"/>
                </a:cubicBezTo>
                <a:cubicBezTo>
                  <a:pt x="95" y="124"/>
                  <a:pt x="95" y="124"/>
                  <a:pt x="95" y="124"/>
                </a:cubicBezTo>
                <a:cubicBezTo>
                  <a:pt x="95" y="118"/>
                  <a:pt x="95" y="118"/>
                  <a:pt x="95" y="118"/>
                </a:cubicBezTo>
                <a:cubicBezTo>
                  <a:pt x="99" y="118"/>
                  <a:pt x="99" y="118"/>
                  <a:pt x="99" y="118"/>
                </a:cubicBezTo>
                <a:cubicBezTo>
                  <a:pt x="101" y="118"/>
                  <a:pt x="103" y="116"/>
                  <a:pt x="103" y="114"/>
                </a:cubicBezTo>
                <a:cubicBezTo>
                  <a:pt x="103" y="92"/>
                  <a:pt x="103" y="92"/>
                  <a:pt x="103" y="92"/>
                </a:cubicBezTo>
                <a:cubicBezTo>
                  <a:pt x="120" y="92"/>
                  <a:pt x="120" y="92"/>
                  <a:pt x="120" y="92"/>
                </a:cubicBezTo>
                <a:cubicBezTo>
                  <a:pt x="133" y="92"/>
                  <a:pt x="144" y="82"/>
                  <a:pt x="144" y="69"/>
                </a:cubicBezTo>
                <a:cubicBezTo>
                  <a:pt x="144" y="47"/>
                  <a:pt x="144" y="47"/>
                  <a:pt x="144" y="47"/>
                </a:cubicBezTo>
                <a:cubicBezTo>
                  <a:pt x="144" y="34"/>
                  <a:pt x="133" y="23"/>
                  <a:pt x="120" y="23"/>
                </a:cubicBezTo>
                <a:close/>
                <a:moveTo>
                  <a:pt x="132" y="69"/>
                </a:moveTo>
                <a:cubicBezTo>
                  <a:pt x="132" y="75"/>
                  <a:pt x="127" y="81"/>
                  <a:pt x="120" y="81"/>
                </a:cubicBezTo>
                <a:cubicBezTo>
                  <a:pt x="103" y="81"/>
                  <a:pt x="103" y="81"/>
                  <a:pt x="103" y="81"/>
                </a:cubicBezTo>
                <a:cubicBezTo>
                  <a:pt x="103" y="35"/>
                  <a:pt x="103" y="35"/>
                  <a:pt x="103" y="35"/>
                </a:cubicBezTo>
                <a:cubicBezTo>
                  <a:pt x="120" y="35"/>
                  <a:pt x="120" y="35"/>
                  <a:pt x="120" y="35"/>
                </a:cubicBezTo>
                <a:cubicBezTo>
                  <a:pt x="127" y="35"/>
                  <a:pt x="132" y="40"/>
                  <a:pt x="132" y="47"/>
                </a:cubicBezTo>
                <a:lnTo>
                  <a:pt x="132" y="69"/>
                </a:lnTo>
                <a:close/>
              </a:path>
            </a:pathLst>
          </a:custGeom>
          <a:solidFill>
            <a:schemeClr val="bg1">
              <a:lumMod val="20000"/>
              <a:lumOff val="80000"/>
            </a:schemeClr>
          </a:solidFill>
          <a:ln>
            <a:noFill/>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5" name="Freeform 27"/>
          <p:cNvSpPr>
            <a:spLocks/>
          </p:cNvSpPr>
          <p:nvPr/>
        </p:nvSpPr>
        <p:spPr bwMode="auto">
          <a:xfrm>
            <a:off x="440664" y="5118414"/>
            <a:ext cx="70034" cy="29569"/>
          </a:xfrm>
          <a:custGeom>
            <a:avLst/>
            <a:gdLst>
              <a:gd name="T0" fmla="*/ 26 w 39"/>
              <a:gd name="T1" fmla="*/ 5 h 16"/>
              <a:gd name="T2" fmla="*/ 7 w 39"/>
              <a:gd name="T3" fmla="*/ 12 h 16"/>
              <a:gd name="T4" fmla="*/ 3 w 39"/>
              <a:gd name="T5" fmla="*/ 6 h 16"/>
              <a:gd name="T6" fmla="*/ 9 w 39"/>
              <a:gd name="T7" fmla="*/ 0 h 16"/>
              <a:gd name="T8" fmla="*/ 8 w 39"/>
              <a:gd name="T9" fmla="*/ 0 h 16"/>
              <a:gd name="T10" fmla="*/ 0 w 39"/>
              <a:gd name="T11" fmla="*/ 8 h 16"/>
              <a:gd name="T12" fmla="*/ 7 w 39"/>
              <a:gd name="T13" fmla="*/ 16 h 16"/>
              <a:gd name="T14" fmla="*/ 39 w 39"/>
              <a:gd name="T15" fmla="*/ 16 h 16"/>
              <a:gd name="T16" fmla="*/ 26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26" y="5"/>
                </a:moveTo>
                <a:cubicBezTo>
                  <a:pt x="19" y="5"/>
                  <a:pt x="17" y="12"/>
                  <a:pt x="7" y="12"/>
                </a:cubicBezTo>
                <a:cubicBezTo>
                  <a:pt x="5" y="12"/>
                  <a:pt x="3" y="9"/>
                  <a:pt x="3" y="6"/>
                </a:cubicBezTo>
                <a:cubicBezTo>
                  <a:pt x="3" y="3"/>
                  <a:pt x="6" y="0"/>
                  <a:pt x="9" y="0"/>
                </a:cubicBezTo>
                <a:cubicBezTo>
                  <a:pt x="8" y="0"/>
                  <a:pt x="8" y="0"/>
                  <a:pt x="8" y="0"/>
                </a:cubicBezTo>
                <a:cubicBezTo>
                  <a:pt x="4" y="0"/>
                  <a:pt x="0" y="4"/>
                  <a:pt x="0" y="8"/>
                </a:cubicBezTo>
                <a:cubicBezTo>
                  <a:pt x="0" y="13"/>
                  <a:pt x="3" y="16"/>
                  <a:pt x="7" y="16"/>
                </a:cubicBezTo>
                <a:cubicBezTo>
                  <a:pt x="13" y="16"/>
                  <a:pt x="39" y="16"/>
                  <a:pt x="39" y="16"/>
                </a:cubicBezTo>
                <a:cubicBezTo>
                  <a:pt x="39" y="16"/>
                  <a:pt x="38" y="5"/>
                  <a:pt x="26"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6" name="Freeform 28"/>
          <p:cNvSpPr>
            <a:spLocks/>
          </p:cNvSpPr>
          <p:nvPr/>
        </p:nvSpPr>
        <p:spPr bwMode="auto">
          <a:xfrm>
            <a:off x="520035" y="5118414"/>
            <a:ext cx="70034" cy="29569"/>
          </a:xfrm>
          <a:custGeom>
            <a:avLst/>
            <a:gdLst>
              <a:gd name="T0" fmla="*/ 13 w 39"/>
              <a:gd name="T1" fmla="*/ 5 h 16"/>
              <a:gd name="T2" fmla="*/ 32 w 39"/>
              <a:gd name="T3" fmla="*/ 12 h 16"/>
              <a:gd name="T4" fmla="*/ 35 w 39"/>
              <a:gd name="T5" fmla="*/ 6 h 16"/>
              <a:gd name="T6" fmla="*/ 30 w 39"/>
              <a:gd name="T7" fmla="*/ 0 h 16"/>
              <a:gd name="T8" fmla="*/ 31 w 39"/>
              <a:gd name="T9" fmla="*/ 0 h 16"/>
              <a:gd name="T10" fmla="*/ 39 w 39"/>
              <a:gd name="T11" fmla="*/ 8 h 16"/>
              <a:gd name="T12" fmla="*/ 32 w 39"/>
              <a:gd name="T13" fmla="*/ 16 h 16"/>
              <a:gd name="T14" fmla="*/ 0 w 39"/>
              <a:gd name="T15" fmla="*/ 16 h 16"/>
              <a:gd name="T16" fmla="*/ 13 w 39"/>
              <a:gd name="T17"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16">
                <a:moveTo>
                  <a:pt x="13" y="5"/>
                </a:moveTo>
                <a:cubicBezTo>
                  <a:pt x="20" y="5"/>
                  <a:pt x="22" y="12"/>
                  <a:pt x="32" y="12"/>
                </a:cubicBezTo>
                <a:cubicBezTo>
                  <a:pt x="34" y="12"/>
                  <a:pt x="35" y="9"/>
                  <a:pt x="35" y="6"/>
                </a:cubicBezTo>
                <a:cubicBezTo>
                  <a:pt x="35" y="3"/>
                  <a:pt x="33" y="0"/>
                  <a:pt x="30" y="0"/>
                </a:cubicBezTo>
                <a:cubicBezTo>
                  <a:pt x="31" y="0"/>
                  <a:pt x="31" y="0"/>
                  <a:pt x="31" y="0"/>
                </a:cubicBezTo>
                <a:cubicBezTo>
                  <a:pt x="35" y="0"/>
                  <a:pt x="39" y="4"/>
                  <a:pt x="39" y="8"/>
                </a:cubicBezTo>
                <a:cubicBezTo>
                  <a:pt x="39" y="13"/>
                  <a:pt x="36" y="16"/>
                  <a:pt x="32" y="16"/>
                </a:cubicBezTo>
                <a:cubicBezTo>
                  <a:pt x="26" y="16"/>
                  <a:pt x="0" y="16"/>
                  <a:pt x="0" y="16"/>
                </a:cubicBezTo>
                <a:cubicBezTo>
                  <a:pt x="0" y="16"/>
                  <a:pt x="1" y="5"/>
                  <a:pt x="13" y="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7" name="Rectangle 16"/>
          <p:cNvSpPr>
            <a:spLocks noChangeArrowheads="1"/>
          </p:cNvSpPr>
          <p:nvPr/>
        </p:nvSpPr>
        <p:spPr bwMode="auto">
          <a:xfrm>
            <a:off x="938069" y="4797819"/>
            <a:ext cx="627187" cy="4248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8" name="Oval 17"/>
          <p:cNvSpPr>
            <a:spLocks noChangeArrowheads="1"/>
          </p:cNvSpPr>
          <p:nvPr/>
        </p:nvSpPr>
        <p:spPr bwMode="auto">
          <a:xfrm>
            <a:off x="1246215" y="4807155"/>
            <a:ext cx="10895" cy="108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79" name="Rectangle 18"/>
          <p:cNvSpPr>
            <a:spLocks noChangeArrowheads="1"/>
          </p:cNvSpPr>
          <p:nvPr/>
        </p:nvSpPr>
        <p:spPr bwMode="auto">
          <a:xfrm>
            <a:off x="959856" y="4830502"/>
            <a:ext cx="585166" cy="375066"/>
          </a:xfrm>
          <a:prstGeom prst="rect">
            <a:avLst/>
          </a:prstGeom>
          <a:solidFill>
            <a:srgbClr val="45226D"/>
          </a:solidFill>
          <a:ln>
            <a:noFill/>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80" name="Freeform 19"/>
          <p:cNvSpPr>
            <a:spLocks/>
          </p:cNvSpPr>
          <p:nvPr/>
        </p:nvSpPr>
        <p:spPr bwMode="auto">
          <a:xfrm>
            <a:off x="841577" y="5230468"/>
            <a:ext cx="809272" cy="32682"/>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81" name="Freeform 80"/>
          <p:cNvSpPr>
            <a:spLocks noChangeAspect="1" noEditPoints="1"/>
          </p:cNvSpPr>
          <p:nvPr/>
        </p:nvSpPr>
        <p:spPr bwMode="black">
          <a:xfrm>
            <a:off x="1102334" y="4875683"/>
            <a:ext cx="274312" cy="2731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3853" fontAlgn="auto">
              <a:spcBef>
                <a:spcPts val="0"/>
              </a:spcBef>
              <a:spcAft>
                <a:spcPts val="0"/>
              </a:spcAft>
              <a:defRPr/>
            </a:pPr>
            <a:endParaRPr lang="en-US" sz="2353" dirty="0">
              <a:solidFill>
                <a:srgbClr val="FFFFFF"/>
              </a:solidFill>
              <a:latin typeface="Segoe UI"/>
              <a:cs typeface="+mn-cs"/>
            </a:endParaRPr>
          </a:p>
        </p:txBody>
      </p:sp>
      <p:sp>
        <p:nvSpPr>
          <p:cNvPr id="82" name="Rectangle 12"/>
          <p:cNvSpPr>
            <a:spLocks noChangeArrowheads="1"/>
          </p:cNvSpPr>
          <p:nvPr/>
        </p:nvSpPr>
        <p:spPr bwMode="auto">
          <a:xfrm>
            <a:off x="1758236" y="4797819"/>
            <a:ext cx="627187" cy="424868"/>
          </a:xfrm>
          <a:prstGeom prst="rect">
            <a:avLst/>
          </a:prstGeom>
          <a:solidFill>
            <a:srgbClr val="9F9F9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83" name="Oval 13"/>
          <p:cNvSpPr>
            <a:spLocks noChangeArrowheads="1"/>
          </p:cNvSpPr>
          <p:nvPr/>
        </p:nvSpPr>
        <p:spPr bwMode="auto">
          <a:xfrm>
            <a:off x="2066382" y="4807155"/>
            <a:ext cx="10895" cy="1089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84" name="Rectangle 14"/>
          <p:cNvSpPr>
            <a:spLocks noChangeArrowheads="1"/>
          </p:cNvSpPr>
          <p:nvPr/>
        </p:nvSpPr>
        <p:spPr bwMode="auto">
          <a:xfrm>
            <a:off x="1780024" y="4830502"/>
            <a:ext cx="583610" cy="375066"/>
          </a:xfrm>
          <a:prstGeom prst="rect">
            <a:avLst/>
          </a:prstGeom>
          <a:solidFill>
            <a:srgbClr val="45226D"/>
          </a:solidFill>
          <a:ln>
            <a:noFill/>
          </a:ln>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85" name="Freeform 15"/>
          <p:cNvSpPr>
            <a:spLocks/>
          </p:cNvSpPr>
          <p:nvPr/>
        </p:nvSpPr>
        <p:spPr bwMode="auto">
          <a:xfrm>
            <a:off x="1660188" y="5230468"/>
            <a:ext cx="809272" cy="32682"/>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7E7E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grpSp>
        <p:nvGrpSpPr>
          <p:cNvPr id="86" name="Group 85"/>
          <p:cNvGrpSpPr/>
          <p:nvPr/>
        </p:nvGrpSpPr>
        <p:grpSpPr>
          <a:xfrm>
            <a:off x="1936355" y="4870713"/>
            <a:ext cx="248972" cy="290984"/>
            <a:chOff x="5026109" y="4686995"/>
            <a:chExt cx="253964" cy="296819"/>
          </a:xfrm>
        </p:grpSpPr>
        <p:sp>
          <p:nvSpPr>
            <p:cNvPr id="87" name="Freeform 47"/>
            <p:cNvSpPr>
              <a:spLocks/>
            </p:cNvSpPr>
            <p:nvPr/>
          </p:nvSpPr>
          <p:spPr bwMode="auto">
            <a:xfrm>
              <a:off x="5026109" y="4755247"/>
              <a:ext cx="253964" cy="228567"/>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sp>
          <p:nvSpPr>
            <p:cNvPr id="88" name="Freeform 48"/>
            <p:cNvSpPr>
              <a:spLocks/>
            </p:cNvSpPr>
            <p:nvPr/>
          </p:nvSpPr>
          <p:spPr bwMode="auto">
            <a:xfrm>
              <a:off x="5159440" y="4686995"/>
              <a:ext cx="61904" cy="68253"/>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3678" fontAlgn="auto">
                <a:spcBef>
                  <a:spcPts val="0"/>
                </a:spcBef>
                <a:spcAft>
                  <a:spcPts val="0"/>
                </a:spcAft>
                <a:defRPr/>
              </a:pPr>
              <a:endParaRPr lang="en-US" sz="1765" kern="0">
                <a:solidFill>
                  <a:srgbClr val="FFFFFF"/>
                </a:solidFill>
                <a:latin typeface="Segoe UI"/>
                <a:cs typeface="+mn-cs"/>
              </a:endParaRPr>
            </a:p>
          </p:txBody>
        </p:sp>
      </p:grpSp>
      <p:pic>
        <p:nvPicPr>
          <p:cNvPr id="90" name="Picture 89"/>
          <p:cNvPicPr>
            <a:picLocks noChangeAspect="1"/>
          </p:cNvPicPr>
          <p:nvPr/>
        </p:nvPicPr>
        <p:blipFill>
          <a:blip r:embed="rId9"/>
          <a:stretch>
            <a:fillRect/>
          </a:stretch>
        </p:blipFill>
        <p:spPr>
          <a:xfrm>
            <a:off x="9728628" y="1369662"/>
            <a:ext cx="2158572" cy="1638202"/>
          </a:xfrm>
          <a:prstGeom prst="rect">
            <a:avLst/>
          </a:prstGeom>
        </p:spPr>
      </p:pic>
      <p:grpSp>
        <p:nvGrpSpPr>
          <p:cNvPr id="91" name="Group 31"/>
          <p:cNvGrpSpPr>
            <a:grpSpLocks noChangeAspect="1"/>
          </p:cNvGrpSpPr>
          <p:nvPr/>
        </p:nvGrpSpPr>
        <p:grpSpPr bwMode="auto">
          <a:xfrm>
            <a:off x="8718589" y="1721806"/>
            <a:ext cx="1173445" cy="918213"/>
            <a:chOff x="5798" y="1376"/>
            <a:chExt cx="754" cy="590"/>
          </a:xfrm>
        </p:grpSpPr>
        <p:sp>
          <p:nvSpPr>
            <p:cNvPr id="92" name="AutoShape 30"/>
            <p:cNvSpPr>
              <a:spLocks noChangeAspect="1" noChangeArrowheads="1" noTextEdit="1"/>
            </p:cNvSpPr>
            <p:nvPr/>
          </p:nvSpPr>
          <p:spPr bwMode="auto">
            <a:xfrm>
              <a:off x="5798" y="1376"/>
              <a:ext cx="754"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sp>
          <p:nvSpPr>
            <p:cNvPr id="93" name="Freeform 32"/>
            <p:cNvSpPr>
              <a:spLocks/>
            </p:cNvSpPr>
            <p:nvPr/>
          </p:nvSpPr>
          <p:spPr bwMode="auto">
            <a:xfrm>
              <a:off x="5799" y="1377"/>
              <a:ext cx="752" cy="589"/>
            </a:xfrm>
            <a:custGeom>
              <a:avLst/>
              <a:gdLst>
                <a:gd name="T0" fmla="*/ 659 w 752"/>
                <a:gd name="T1" fmla="*/ 0 h 589"/>
                <a:gd name="T2" fmla="*/ 258 w 752"/>
                <a:gd name="T3" fmla="*/ 402 h 589"/>
                <a:gd name="T4" fmla="*/ 92 w 752"/>
                <a:gd name="T5" fmla="*/ 237 h 589"/>
                <a:gd name="T6" fmla="*/ 0 w 752"/>
                <a:gd name="T7" fmla="*/ 330 h 589"/>
                <a:gd name="T8" fmla="*/ 165 w 752"/>
                <a:gd name="T9" fmla="*/ 496 h 589"/>
                <a:gd name="T10" fmla="*/ 164 w 752"/>
                <a:gd name="T11" fmla="*/ 496 h 589"/>
                <a:gd name="T12" fmla="*/ 257 w 752"/>
                <a:gd name="T13" fmla="*/ 589 h 589"/>
                <a:gd name="T14" fmla="*/ 752 w 752"/>
                <a:gd name="T15" fmla="*/ 93 h 589"/>
                <a:gd name="T16" fmla="*/ 659 w 752"/>
                <a:gd name="T17" fmla="*/ 0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89">
                  <a:moveTo>
                    <a:pt x="659" y="0"/>
                  </a:moveTo>
                  <a:lnTo>
                    <a:pt x="258" y="402"/>
                  </a:lnTo>
                  <a:lnTo>
                    <a:pt x="92" y="237"/>
                  </a:lnTo>
                  <a:lnTo>
                    <a:pt x="0" y="330"/>
                  </a:lnTo>
                  <a:lnTo>
                    <a:pt x="165" y="496"/>
                  </a:lnTo>
                  <a:lnTo>
                    <a:pt x="164" y="496"/>
                  </a:lnTo>
                  <a:lnTo>
                    <a:pt x="257" y="589"/>
                  </a:lnTo>
                  <a:lnTo>
                    <a:pt x="752" y="93"/>
                  </a:lnTo>
                  <a:lnTo>
                    <a:pt x="659" y="0"/>
                  </a:lnTo>
                  <a:close/>
                </a:path>
              </a:pathLst>
            </a:custGeom>
            <a:solidFill>
              <a:srgbClr val="8DC6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fontAlgn="auto">
                <a:spcBef>
                  <a:spcPts val="0"/>
                </a:spcBef>
                <a:spcAft>
                  <a:spcPts val="0"/>
                </a:spcAft>
                <a:defRPr/>
              </a:pPr>
              <a:endParaRPr lang="en-US" sz="1765" kern="0">
                <a:solidFill>
                  <a:sysClr val="windowText" lastClr="000000"/>
                </a:solidFill>
                <a:latin typeface="Segoe UI"/>
                <a:cs typeface="+mn-cs"/>
              </a:endParaRPr>
            </a:p>
          </p:txBody>
        </p:sp>
      </p:grpSp>
    </p:spTree>
    <p:extLst>
      <p:ext uri="{BB962C8B-B14F-4D97-AF65-F5344CB8AC3E}">
        <p14:creationId xmlns:p14="http://schemas.microsoft.com/office/powerpoint/2010/main" val="360733812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Getting Started with Team Services</a:t>
            </a:r>
          </a:p>
        </p:txBody>
      </p:sp>
      <p:sp>
        <p:nvSpPr>
          <p:cNvPr id="3" name="Content Placeholder 2"/>
          <p:cNvSpPr>
            <a:spLocks noGrp="1"/>
          </p:cNvSpPr>
          <p:nvPr>
            <p:ph idx="1"/>
          </p:nvPr>
        </p:nvSpPr>
        <p:spPr>
          <a:xfrm>
            <a:off x="609600" y="1371600"/>
            <a:ext cx="10972800" cy="4265613"/>
          </a:xfrm>
        </p:spPr>
        <p:txBody>
          <a:bodyPr/>
          <a:lstStyle/>
          <a:p>
            <a:pPr marL="0" indent="0">
              <a:buNone/>
            </a:pPr>
            <a:r>
              <a:rPr lang="en-US" dirty="0"/>
              <a:t>Sign up at </a:t>
            </a:r>
            <a:r>
              <a:rPr lang="en-US" dirty="0">
                <a:hlinkClick r:id="rId3"/>
              </a:rPr>
              <a:t>www.VisualStudio.com</a:t>
            </a:r>
            <a:endParaRPr lang="en-US" dirty="0"/>
          </a:p>
          <a:p>
            <a:pPr lvl="1"/>
            <a:r>
              <a:rPr lang="en-US" dirty="0"/>
              <a:t>Cloud based collaboration services</a:t>
            </a:r>
          </a:p>
          <a:p>
            <a:pPr lvl="1"/>
            <a:r>
              <a:rPr lang="en-US" dirty="0"/>
              <a:t>Version Control</a:t>
            </a:r>
          </a:p>
          <a:p>
            <a:pPr lvl="1"/>
            <a:r>
              <a:rPr lang="en-US" dirty="0"/>
              <a:t>Agile planning</a:t>
            </a:r>
          </a:p>
          <a:p>
            <a:pPr lvl="1"/>
            <a:r>
              <a:rPr lang="en-US" dirty="0"/>
              <a:t>Continuous delivery</a:t>
            </a:r>
          </a:p>
          <a:p>
            <a:pPr lvl="1"/>
            <a:r>
              <a:rPr lang="en-US" dirty="0"/>
              <a:t>5 Free “Basic” users</a:t>
            </a:r>
          </a:p>
          <a:p>
            <a:pPr lvl="1"/>
            <a:r>
              <a:rPr lang="en-US" dirty="0"/>
              <a:t>Unlimited “MSDN” users</a:t>
            </a:r>
          </a:p>
        </p:txBody>
      </p:sp>
      <p:pic>
        <p:nvPicPr>
          <p:cNvPr id="8" name="Picture 7"/>
          <p:cNvPicPr>
            <a:picLocks noChangeAspect="1"/>
          </p:cNvPicPr>
          <p:nvPr/>
        </p:nvPicPr>
        <p:blipFill>
          <a:blip r:embed="rId4"/>
          <a:stretch>
            <a:fillRect/>
          </a:stretch>
        </p:blipFill>
        <p:spPr>
          <a:xfrm rot="20834543">
            <a:off x="5030630" y="2105530"/>
            <a:ext cx="6741209" cy="35225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46443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3B – Work Backlog</a:t>
            </a:r>
            <a:endParaRPr lang="en-US" dirty="0"/>
          </a:p>
        </p:txBody>
      </p:sp>
    </p:spTree>
    <p:extLst>
      <p:ext uri="{BB962C8B-B14F-4D97-AF65-F5344CB8AC3E}">
        <p14:creationId xmlns:p14="http://schemas.microsoft.com/office/powerpoint/2010/main" val="305188240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Backlog</a:t>
            </a:r>
          </a:p>
        </p:txBody>
      </p:sp>
      <p:sp>
        <p:nvSpPr>
          <p:cNvPr id="3" name="Content Placeholder 2"/>
          <p:cNvSpPr>
            <a:spLocks noGrp="1"/>
          </p:cNvSpPr>
          <p:nvPr>
            <p:ph idx="1"/>
          </p:nvPr>
        </p:nvSpPr>
        <p:spPr>
          <a:xfrm>
            <a:off x="609600" y="1371600"/>
            <a:ext cx="10972800" cy="4265613"/>
          </a:xfrm>
        </p:spPr>
        <p:txBody>
          <a:bodyPr/>
          <a:lstStyle/>
          <a:p>
            <a:r>
              <a:rPr lang="en-US" dirty="0"/>
              <a:t>Project Backlog Items</a:t>
            </a:r>
          </a:p>
          <a:p>
            <a:pPr lvl="1"/>
            <a:r>
              <a:rPr lang="en-US" dirty="0"/>
              <a:t>Quickly add items, bugs and tasks</a:t>
            </a:r>
          </a:p>
          <a:p>
            <a:pPr lvl="1"/>
            <a:r>
              <a:rPr lang="en-US" dirty="0"/>
              <a:t>Order by priority in list</a:t>
            </a:r>
          </a:p>
          <a:p>
            <a:pPr lvl="1"/>
            <a:r>
              <a:rPr lang="en-US" dirty="0"/>
              <a:t>Add to sprint by click and drag</a:t>
            </a:r>
          </a:p>
          <a:p>
            <a:r>
              <a:rPr lang="en-US" dirty="0"/>
              <a:t>Kanban Board</a:t>
            </a:r>
          </a:p>
          <a:p>
            <a:pPr lvl="1"/>
            <a:r>
              <a:rPr lang="en-US" dirty="0"/>
              <a:t>Manage work in progress</a:t>
            </a:r>
          </a:p>
          <a:p>
            <a:pPr lvl="1"/>
            <a:r>
              <a:rPr lang="en-US" dirty="0"/>
              <a:t>Visualize who’s working on what</a:t>
            </a:r>
          </a:p>
          <a:p>
            <a:pPr lvl="1"/>
            <a:r>
              <a:rPr lang="en-US" dirty="0"/>
              <a:t>Add rich content and descriptions</a:t>
            </a:r>
          </a:p>
          <a:p>
            <a:pPr lvl="1"/>
            <a:r>
              <a:rPr lang="en-US" dirty="0"/>
              <a:t>Tasks and Tests</a:t>
            </a:r>
          </a:p>
        </p:txBody>
      </p:sp>
      <p:pic>
        <p:nvPicPr>
          <p:cNvPr id="6" name="Picture 5"/>
          <p:cNvPicPr>
            <a:picLocks noChangeAspect="1"/>
          </p:cNvPicPr>
          <p:nvPr/>
        </p:nvPicPr>
        <p:blipFill>
          <a:blip r:embed="rId3"/>
          <a:stretch>
            <a:fillRect/>
          </a:stretch>
        </p:blipFill>
        <p:spPr>
          <a:xfrm>
            <a:off x="6311786" y="3314613"/>
            <a:ext cx="5461572" cy="2675189"/>
          </a:xfrm>
          <a:prstGeom prst="rect">
            <a:avLst/>
          </a:prstGeom>
        </p:spPr>
      </p:pic>
      <p:pic>
        <p:nvPicPr>
          <p:cNvPr id="7" name="Picture 6"/>
          <p:cNvPicPr>
            <a:picLocks noChangeAspect="1"/>
          </p:cNvPicPr>
          <p:nvPr/>
        </p:nvPicPr>
        <p:blipFill>
          <a:blip r:embed="rId4"/>
          <a:stretch>
            <a:fillRect/>
          </a:stretch>
        </p:blipFill>
        <p:spPr>
          <a:xfrm>
            <a:off x="6347441" y="685800"/>
            <a:ext cx="5425917" cy="2520110"/>
          </a:xfrm>
          <a:prstGeom prst="rect">
            <a:avLst/>
          </a:prstGeom>
        </p:spPr>
      </p:pic>
    </p:spTree>
    <p:extLst>
      <p:ext uri="{BB962C8B-B14F-4D97-AF65-F5344CB8AC3E}">
        <p14:creationId xmlns:p14="http://schemas.microsoft.com/office/powerpoint/2010/main" val="3643126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Enable Agile</a:t>
            </a:r>
          </a:p>
        </p:txBody>
      </p:sp>
      <p:sp>
        <p:nvSpPr>
          <p:cNvPr id="3" name="Content Placeholder 2"/>
          <p:cNvSpPr>
            <a:spLocks noGrp="1"/>
          </p:cNvSpPr>
          <p:nvPr>
            <p:ph idx="1"/>
          </p:nvPr>
        </p:nvSpPr>
        <p:spPr>
          <a:xfrm>
            <a:off x="609600" y="1371600"/>
            <a:ext cx="10972800" cy="4265613"/>
          </a:xfrm>
        </p:spPr>
        <p:txBody>
          <a:bodyPr/>
          <a:lstStyle/>
          <a:p>
            <a:r>
              <a:rPr lang="en-US" dirty="0"/>
              <a:t>Dashboards &amp; Charts</a:t>
            </a:r>
          </a:p>
          <a:p>
            <a:r>
              <a:rPr lang="en-US" dirty="0"/>
              <a:t>Backlogs &amp; </a:t>
            </a:r>
            <a:r>
              <a:rPr lang="en-US" dirty="0" err="1"/>
              <a:t>KanBan</a:t>
            </a:r>
            <a:r>
              <a:rPr lang="en-US" dirty="0"/>
              <a:t> Boards w/ formatting</a:t>
            </a:r>
          </a:p>
          <a:p>
            <a:r>
              <a:rPr lang="en-US" dirty="0"/>
              <a:t>New Work Item Form</a:t>
            </a:r>
          </a:p>
          <a:p>
            <a:r>
              <a:rPr lang="en-US" dirty="0"/>
              <a:t>Social workflows with @mentions</a:t>
            </a:r>
          </a:p>
          <a:p>
            <a:r>
              <a:rPr lang="en-US" dirty="0"/>
              <a:t>Customizable Agile Processes</a:t>
            </a:r>
          </a:p>
          <a:p>
            <a:r>
              <a:rPr lang="en-US" dirty="0" err="1"/>
              <a:t>Dev+Test</a:t>
            </a:r>
            <a:r>
              <a:rPr lang="en-US" dirty="0"/>
              <a:t> integration</a:t>
            </a:r>
          </a:p>
        </p:txBody>
      </p:sp>
    </p:spTree>
    <p:extLst>
      <p:ext uri="{BB962C8B-B14F-4D97-AF65-F5344CB8AC3E}">
        <p14:creationId xmlns:p14="http://schemas.microsoft.com/office/powerpoint/2010/main" val="175116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Commandments</a:t>
            </a:r>
          </a:p>
        </p:txBody>
      </p:sp>
      <p:sp>
        <p:nvSpPr>
          <p:cNvPr id="3" name="Content Placeholder 2"/>
          <p:cNvSpPr>
            <a:spLocks noGrp="1"/>
          </p:cNvSpPr>
          <p:nvPr>
            <p:ph idx="1"/>
          </p:nvPr>
        </p:nvSpPr>
        <p:spPr>
          <a:xfrm>
            <a:off x="609600" y="1373187"/>
            <a:ext cx="10972800" cy="4265613"/>
          </a:xfrm>
        </p:spPr>
        <p:txBody>
          <a:bodyPr/>
          <a:lstStyle/>
          <a:p>
            <a:pPr>
              <a:spcBef>
                <a:spcPts val="172"/>
              </a:spcBef>
            </a:pPr>
            <a:r>
              <a:rPr lang="en-US" sz="2800" dirty="0"/>
              <a:t>Thou shall </a:t>
            </a:r>
            <a:r>
              <a:rPr lang="en-US" sz="2800" u="sng" dirty="0"/>
              <a:t>keep your code in a repository</a:t>
            </a:r>
          </a:p>
          <a:p>
            <a:pPr>
              <a:spcBef>
                <a:spcPts val="172"/>
              </a:spcBef>
            </a:pPr>
            <a:r>
              <a:rPr lang="en-US" sz="2800" dirty="0"/>
              <a:t>Thou shall </a:t>
            </a:r>
            <a:r>
              <a:rPr lang="en-US" sz="2800" u="sng" dirty="0"/>
              <a:t>automate the build</a:t>
            </a:r>
          </a:p>
          <a:p>
            <a:pPr>
              <a:spcBef>
                <a:spcPts val="172"/>
              </a:spcBef>
            </a:pPr>
            <a:r>
              <a:rPr lang="en-US" sz="2800" dirty="0"/>
              <a:t>Thou shall </a:t>
            </a:r>
            <a:r>
              <a:rPr lang="en-US" sz="2800" u="sng" dirty="0"/>
              <a:t>keep the build fast</a:t>
            </a:r>
          </a:p>
          <a:p>
            <a:pPr>
              <a:spcBef>
                <a:spcPts val="172"/>
              </a:spcBef>
            </a:pPr>
            <a:r>
              <a:rPr lang="en-US" sz="2800" dirty="0"/>
              <a:t>Thou shall </a:t>
            </a:r>
            <a:r>
              <a:rPr lang="en-US" sz="2800" u="sng" dirty="0"/>
              <a:t>automate deployment</a:t>
            </a:r>
          </a:p>
          <a:p>
            <a:pPr>
              <a:spcBef>
                <a:spcPts val="172"/>
              </a:spcBef>
            </a:pPr>
            <a:r>
              <a:rPr lang="en-US" sz="2800" dirty="0"/>
              <a:t>Thou shall </a:t>
            </a:r>
            <a:r>
              <a:rPr lang="en-US" sz="2800" u="sng" dirty="0"/>
              <a:t>make build self testing</a:t>
            </a:r>
          </a:p>
          <a:p>
            <a:pPr>
              <a:spcBef>
                <a:spcPts val="172"/>
              </a:spcBef>
            </a:pPr>
            <a:r>
              <a:rPr lang="en-US" sz="2800" dirty="0"/>
              <a:t>Thou shall </a:t>
            </a:r>
            <a:r>
              <a:rPr lang="en-US" sz="2800" u="sng" dirty="0"/>
              <a:t>test in a clone of the production environment</a:t>
            </a:r>
          </a:p>
          <a:p>
            <a:pPr>
              <a:spcBef>
                <a:spcPts val="172"/>
              </a:spcBef>
            </a:pPr>
            <a:r>
              <a:rPr lang="en-US" sz="2800" dirty="0"/>
              <a:t>Thou shall </a:t>
            </a:r>
            <a:r>
              <a:rPr lang="en-US" sz="2800" u="sng" dirty="0"/>
              <a:t>commit to the main branch every day</a:t>
            </a:r>
          </a:p>
          <a:p>
            <a:pPr>
              <a:spcBef>
                <a:spcPts val="172"/>
              </a:spcBef>
            </a:pPr>
            <a:r>
              <a:rPr lang="en-US" sz="2800" dirty="0"/>
              <a:t>Thou shall </a:t>
            </a:r>
            <a:r>
              <a:rPr lang="en-US" sz="2800" u="sng" dirty="0"/>
              <a:t>build every commit</a:t>
            </a:r>
          </a:p>
          <a:p>
            <a:pPr>
              <a:spcBef>
                <a:spcPts val="172"/>
              </a:spcBef>
            </a:pPr>
            <a:r>
              <a:rPr lang="en-US" sz="2800" dirty="0"/>
              <a:t>Thou shall </a:t>
            </a:r>
            <a:r>
              <a:rPr lang="en-US" sz="2800" u="sng" dirty="0"/>
              <a:t>make it easy to get the latest version</a:t>
            </a:r>
          </a:p>
          <a:p>
            <a:pPr>
              <a:spcBef>
                <a:spcPts val="172"/>
              </a:spcBef>
            </a:pPr>
            <a:r>
              <a:rPr lang="en-US" sz="2800" dirty="0"/>
              <a:t>Thou shall </a:t>
            </a:r>
            <a:r>
              <a:rPr lang="en-US" sz="2800" u="sng" dirty="0"/>
              <a:t>easily see the result of the latest build</a:t>
            </a:r>
          </a:p>
        </p:txBody>
      </p:sp>
    </p:spTree>
    <p:extLst>
      <p:ext uri="{BB962C8B-B14F-4D97-AF65-F5344CB8AC3E}">
        <p14:creationId xmlns:p14="http://schemas.microsoft.com/office/powerpoint/2010/main" val="398411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Azure?</a:t>
            </a:r>
          </a:p>
        </p:txBody>
      </p:sp>
      <p:sp>
        <p:nvSpPr>
          <p:cNvPr id="3" name="Content Placeholder 2"/>
          <p:cNvSpPr>
            <a:spLocks noGrp="1"/>
          </p:cNvSpPr>
          <p:nvPr>
            <p:ph idx="1"/>
          </p:nvPr>
        </p:nvSpPr>
        <p:spPr/>
        <p:txBody>
          <a:bodyPr/>
          <a:lstStyle/>
          <a:p>
            <a:r>
              <a:rPr lang="en-US" dirty="0"/>
              <a:t>Public cloud offering from Microsoft</a:t>
            </a:r>
          </a:p>
          <a:p>
            <a:r>
              <a:rPr lang="en-US" dirty="0"/>
              <a:t>Runs in 38 data centers around the world</a:t>
            </a:r>
          </a:p>
          <a:p>
            <a:r>
              <a:rPr lang="en-US" dirty="0"/>
              <a:t>Enables customers to securely provision and use over 68 types of compute, storage and other services on demand</a:t>
            </a:r>
          </a:p>
          <a:p>
            <a:r>
              <a:rPr lang="en-US" dirty="0"/>
              <a:t>Supports auto scaling</a:t>
            </a:r>
          </a:p>
          <a:p>
            <a:r>
              <a:rPr lang="en-US" dirty="0"/>
              <a:t>Pay for what you use</a:t>
            </a:r>
          </a:p>
          <a:p>
            <a:endParaRPr lang="en-US" dirty="0"/>
          </a:p>
          <a:p>
            <a:endParaRPr lang="en-US" dirty="0"/>
          </a:p>
        </p:txBody>
      </p:sp>
    </p:spTree>
    <p:extLst>
      <p:ext uri="{BB962C8B-B14F-4D97-AF65-F5344CB8AC3E}">
        <p14:creationId xmlns:p14="http://schemas.microsoft.com/office/powerpoint/2010/main" val="24334310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Byron’s Amendments</a:t>
            </a:r>
          </a:p>
        </p:txBody>
      </p:sp>
      <p:sp>
        <p:nvSpPr>
          <p:cNvPr id="3" name="Content Placeholder 2"/>
          <p:cNvSpPr>
            <a:spLocks noGrp="1"/>
          </p:cNvSpPr>
          <p:nvPr>
            <p:ph idx="1"/>
          </p:nvPr>
        </p:nvSpPr>
        <p:spPr>
          <a:xfrm>
            <a:off x="609600" y="1371600"/>
            <a:ext cx="10972800" cy="4265613"/>
          </a:xfrm>
        </p:spPr>
        <p:txBody>
          <a:bodyPr/>
          <a:lstStyle/>
          <a:p>
            <a:r>
              <a:rPr lang="en-US" dirty="0"/>
              <a:t>Thou shall </a:t>
            </a:r>
            <a:r>
              <a:rPr lang="en-US" u="sng" dirty="0"/>
              <a:t>roll forward, never roll back</a:t>
            </a:r>
          </a:p>
          <a:p>
            <a:r>
              <a:rPr lang="en-US" dirty="0"/>
              <a:t>Thou shall </a:t>
            </a:r>
            <a:r>
              <a:rPr lang="en-US" u="sng" dirty="0"/>
              <a:t>be data </a:t>
            </a:r>
            <a:r>
              <a:rPr lang="en-US" u="sng" dirty="0" smtClean="0"/>
              <a:t>driven</a:t>
            </a:r>
            <a:endParaRPr lang="en-US" u="sng" dirty="0"/>
          </a:p>
          <a:p>
            <a:r>
              <a:rPr lang="en-US" dirty="0"/>
              <a:t>Thou shall </a:t>
            </a:r>
            <a:r>
              <a:rPr lang="en-US" u="sng" dirty="0"/>
              <a:t>listen to your partners, clients, users</a:t>
            </a:r>
          </a:p>
          <a:p>
            <a:r>
              <a:rPr lang="en-US" dirty="0"/>
              <a:t>Thou shall </a:t>
            </a:r>
            <a:r>
              <a:rPr lang="en-US" u="sng" dirty="0"/>
              <a:t>roll with the punches</a:t>
            </a:r>
          </a:p>
          <a:p>
            <a:r>
              <a:rPr lang="en-US" dirty="0"/>
              <a:t>Thou shall </a:t>
            </a:r>
            <a:r>
              <a:rPr lang="en-US" u="sng" dirty="0"/>
              <a:t>not be afraid to break stuff</a:t>
            </a:r>
          </a:p>
          <a:p>
            <a:r>
              <a:rPr lang="en-US" dirty="0"/>
              <a:t>Thou shall </a:t>
            </a:r>
            <a:r>
              <a:rPr lang="en-US" u="sng" dirty="0"/>
              <a:t>be confident in your ability to fix it fast</a:t>
            </a:r>
          </a:p>
        </p:txBody>
      </p:sp>
      <p:sp>
        <p:nvSpPr>
          <p:cNvPr id="8" name="TextBox 7"/>
          <p:cNvSpPr txBox="1"/>
          <p:nvPr/>
        </p:nvSpPr>
        <p:spPr>
          <a:xfrm>
            <a:off x="8077200" y="5943600"/>
            <a:ext cx="3600153" cy="276999"/>
          </a:xfrm>
          <a:prstGeom prst="rect">
            <a:avLst/>
          </a:prstGeom>
          <a:noFill/>
        </p:spPr>
        <p:txBody>
          <a:bodyPr wrap="non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latin typeface="+mj-lt"/>
              </a:rPr>
              <a:t>Source: Bryan Tardif’s talk at Ignite</a:t>
            </a:r>
          </a:p>
        </p:txBody>
      </p:sp>
    </p:spTree>
    <p:extLst>
      <p:ext uri="{BB962C8B-B14F-4D97-AF65-F5344CB8AC3E}">
        <p14:creationId xmlns:p14="http://schemas.microsoft.com/office/powerpoint/2010/main" val="249243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304800"/>
            <a:ext cx="12496800" cy="7315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76200"/>
            <a:ext cx="10972800" cy="1143000"/>
          </a:xfrm>
        </p:spPr>
        <p:txBody>
          <a:bodyPr/>
          <a:lstStyle/>
          <a:p>
            <a:r>
              <a:rPr lang="en-US" dirty="0">
                <a:solidFill>
                  <a:schemeClr val="bg1"/>
                </a:solidFill>
              </a:rPr>
              <a:t>Dev Ops Basics</a:t>
            </a:r>
          </a:p>
        </p:txBody>
      </p:sp>
      <p:sp>
        <p:nvSpPr>
          <p:cNvPr id="6" name="Right Arrow 5"/>
          <p:cNvSpPr/>
          <p:nvPr/>
        </p:nvSpPr>
        <p:spPr>
          <a:xfrm>
            <a:off x="2845494" y="1829445"/>
            <a:ext cx="1737429" cy="1021328"/>
          </a:xfrm>
          <a:prstGeom prst="rightArrow">
            <a:avLst>
              <a:gd name="adj1" fmla="val 50000"/>
              <a:gd name="adj2" fmla="val 7353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sp>
        <p:nvSpPr>
          <p:cNvPr id="7" name="Right Arrow 6"/>
          <p:cNvSpPr/>
          <p:nvPr/>
        </p:nvSpPr>
        <p:spPr>
          <a:xfrm>
            <a:off x="5376276" y="1829445"/>
            <a:ext cx="1774986" cy="1021328"/>
          </a:xfrm>
          <a:prstGeom prst="rightArrow">
            <a:avLst>
              <a:gd name="adj1" fmla="val 50000"/>
              <a:gd name="adj2" fmla="val 7353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sp>
        <p:nvSpPr>
          <p:cNvPr id="9" name="Right Arrow 8"/>
          <p:cNvSpPr/>
          <p:nvPr/>
        </p:nvSpPr>
        <p:spPr>
          <a:xfrm>
            <a:off x="7944618" y="1829445"/>
            <a:ext cx="1105783" cy="1021328"/>
          </a:xfrm>
          <a:prstGeom prst="rightArrow">
            <a:avLst>
              <a:gd name="adj1" fmla="val 50000"/>
              <a:gd name="adj2" fmla="val 7353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sp>
        <p:nvSpPr>
          <p:cNvPr id="10" name="Oval 9"/>
          <p:cNvSpPr/>
          <p:nvPr/>
        </p:nvSpPr>
        <p:spPr>
          <a:xfrm>
            <a:off x="9319888" y="1460142"/>
            <a:ext cx="1980404" cy="1980404"/>
          </a:xfrm>
          <a:prstGeom prst="ellipse">
            <a:avLst/>
          </a:prstGeom>
          <a:noFill/>
          <a:ln w="444500">
            <a:solidFill>
              <a:srgbClr val="16549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grpSp>
        <p:nvGrpSpPr>
          <p:cNvPr id="11" name="Group 10"/>
          <p:cNvGrpSpPr/>
          <p:nvPr/>
        </p:nvGrpSpPr>
        <p:grpSpPr>
          <a:xfrm>
            <a:off x="1210055" y="1143921"/>
            <a:ext cx="9264189" cy="3699007"/>
            <a:chOff x="1370012" y="1295400"/>
            <a:chExt cx="9267917" cy="3700496"/>
          </a:xfrm>
        </p:grpSpPr>
        <p:sp>
          <p:nvSpPr>
            <p:cNvPr id="12" name="TextBox 11"/>
            <p:cNvSpPr txBox="1"/>
            <p:nvPr/>
          </p:nvSpPr>
          <p:spPr>
            <a:xfrm>
              <a:off x="1370012" y="1295400"/>
              <a:ext cx="1981200" cy="381000"/>
            </a:xfrm>
            <a:prstGeom prst="rect">
              <a:avLst/>
            </a:prstGeom>
          </p:spPr>
          <p:txBody>
            <a:bodyPr vert="horz" wrap="square" lIns="91403" tIns="91403" rIns="91403" bIns="91403" rtlCol="0" anchor="t">
              <a:noAutofit/>
            </a:bodyPr>
            <a:lstStyle/>
            <a:p>
              <a:pPr marL="233271" indent="-233271" defTabSz="914038"/>
              <a:r>
                <a:rPr lang="en-US" sz="1600" dirty="0">
                  <a:solidFill>
                    <a:srgbClr val="FFFFFF"/>
                  </a:solidFill>
                  <a:ea typeface="Segoe UI" pitchFamily="34" charset="0"/>
                  <a:cs typeface="Segoe UI" pitchFamily="34" charset="0"/>
                </a:rPr>
                <a:t>2) Code Repository</a:t>
              </a:r>
            </a:p>
          </p:txBody>
        </p:sp>
        <p:sp>
          <p:nvSpPr>
            <p:cNvPr id="13" name="TextBox 12"/>
            <p:cNvSpPr txBox="1"/>
            <p:nvPr/>
          </p:nvSpPr>
          <p:spPr>
            <a:xfrm>
              <a:off x="3129869" y="4614896"/>
              <a:ext cx="1676400" cy="381000"/>
            </a:xfrm>
            <a:prstGeom prst="rect">
              <a:avLst/>
            </a:prstGeom>
          </p:spPr>
          <p:txBody>
            <a:bodyPr vert="horz" wrap="square" lIns="91403" tIns="91403" rIns="91403" bIns="91403" rtlCol="0" anchor="t">
              <a:noAutofit/>
            </a:bodyPr>
            <a:lstStyle/>
            <a:p>
              <a:pPr defTabSz="914038"/>
              <a:r>
                <a:rPr lang="en-US" sz="1600" dirty="0">
                  <a:solidFill>
                    <a:srgbClr val="FFFFFF"/>
                  </a:solidFill>
                  <a:ea typeface="Segoe UI" pitchFamily="34" charset="0"/>
                  <a:cs typeface="Segoe UI" pitchFamily="34" charset="0"/>
                </a:rPr>
                <a:t>1) Developers</a:t>
              </a:r>
            </a:p>
          </p:txBody>
        </p:sp>
        <p:sp>
          <p:nvSpPr>
            <p:cNvPr id="14" name="TextBox 13"/>
            <p:cNvSpPr txBox="1"/>
            <p:nvPr/>
          </p:nvSpPr>
          <p:spPr>
            <a:xfrm>
              <a:off x="3960812" y="1295400"/>
              <a:ext cx="1981200" cy="381000"/>
            </a:xfrm>
            <a:prstGeom prst="rect">
              <a:avLst/>
            </a:prstGeom>
          </p:spPr>
          <p:txBody>
            <a:bodyPr vert="horz" wrap="square" lIns="91403" tIns="91403" rIns="91403" bIns="91403" rtlCol="0" anchor="t">
              <a:noAutofit/>
            </a:bodyPr>
            <a:lstStyle/>
            <a:p>
              <a:pPr marL="233271" indent="-233271" defTabSz="914038"/>
              <a:r>
                <a:rPr lang="en-US" sz="1600" dirty="0">
                  <a:solidFill>
                    <a:srgbClr val="FFFFFF"/>
                  </a:solidFill>
                  <a:ea typeface="Segoe UI" pitchFamily="34" charset="0"/>
                  <a:cs typeface="Segoe UI" pitchFamily="34" charset="0"/>
                </a:rPr>
                <a:t>3) Build</a:t>
              </a:r>
            </a:p>
          </p:txBody>
        </p:sp>
        <p:sp>
          <p:nvSpPr>
            <p:cNvPr id="15" name="TextBox 14"/>
            <p:cNvSpPr txBox="1"/>
            <p:nvPr/>
          </p:nvSpPr>
          <p:spPr>
            <a:xfrm>
              <a:off x="6475412" y="1295400"/>
              <a:ext cx="1981200" cy="381000"/>
            </a:xfrm>
            <a:prstGeom prst="rect">
              <a:avLst/>
            </a:prstGeom>
          </p:spPr>
          <p:txBody>
            <a:bodyPr vert="horz" wrap="square" lIns="91403" tIns="91403" rIns="91403" bIns="91403" rtlCol="0" anchor="t">
              <a:noAutofit/>
            </a:bodyPr>
            <a:lstStyle/>
            <a:p>
              <a:pPr marL="233271" indent="-233271" defTabSz="914038"/>
              <a:r>
                <a:rPr lang="en-US" sz="1600" dirty="0">
                  <a:solidFill>
                    <a:srgbClr val="FFFFFF"/>
                  </a:solidFill>
                  <a:ea typeface="Segoe UI" pitchFamily="34" charset="0"/>
                  <a:cs typeface="Segoe UI" pitchFamily="34" charset="0"/>
                </a:rPr>
                <a:t>4) Test</a:t>
              </a:r>
            </a:p>
          </p:txBody>
        </p:sp>
        <p:sp>
          <p:nvSpPr>
            <p:cNvPr id="16" name="TextBox 15"/>
            <p:cNvSpPr txBox="1"/>
            <p:nvPr/>
          </p:nvSpPr>
          <p:spPr>
            <a:xfrm>
              <a:off x="8656729" y="1295400"/>
              <a:ext cx="1981200" cy="381000"/>
            </a:xfrm>
            <a:prstGeom prst="rect">
              <a:avLst/>
            </a:prstGeom>
          </p:spPr>
          <p:txBody>
            <a:bodyPr vert="horz" wrap="square" lIns="91403" tIns="91403" rIns="91403" bIns="91403" rtlCol="0" anchor="t">
              <a:noAutofit/>
            </a:bodyPr>
            <a:lstStyle/>
            <a:p>
              <a:pPr marL="233271" indent="-233271" defTabSz="914038"/>
              <a:r>
                <a:rPr lang="en-US" sz="1600" dirty="0">
                  <a:solidFill>
                    <a:srgbClr val="FFFFFF"/>
                  </a:solidFill>
                  <a:ea typeface="Segoe UI" pitchFamily="34" charset="0"/>
                  <a:cs typeface="Segoe UI" pitchFamily="34" charset="0"/>
                </a:rPr>
                <a:t>5) Deploy to Cloud</a:t>
              </a:r>
            </a:p>
          </p:txBody>
        </p:sp>
      </p:grpSp>
      <p:sp>
        <p:nvSpPr>
          <p:cNvPr id="17" name="TextBox 16"/>
          <p:cNvSpPr txBox="1"/>
          <p:nvPr/>
        </p:nvSpPr>
        <p:spPr>
          <a:xfrm>
            <a:off x="4826538" y="5409404"/>
            <a:ext cx="2446381" cy="380847"/>
          </a:xfrm>
          <a:prstGeom prst="rect">
            <a:avLst/>
          </a:prstGeom>
        </p:spPr>
        <p:txBody>
          <a:bodyPr vert="horz" wrap="square" lIns="91403" tIns="91403" rIns="91403" bIns="91403" rtlCol="0" anchor="t">
            <a:noAutofit/>
          </a:bodyPr>
          <a:lstStyle/>
          <a:p>
            <a:pPr defTabSz="914038"/>
            <a:r>
              <a:rPr lang="en-US" sz="1600" dirty="0">
                <a:solidFill>
                  <a:srgbClr val="FFFFFF"/>
                </a:solidFill>
                <a:ea typeface="Segoe UI" pitchFamily="34" charset="0"/>
                <a:cs typeface="Segoe UI" pitchFamily="34" charset="0"/>
              </a:rPr>
              <a:t>6) Monitor and Improve</a:t>
            </a:r>
          </a:p>
        </p:txBody>
      </p:sp>
      <p:sp>
        <p:nvSpPr>
          <p:cNvPr id="18" name="Rounded Rectangle 17"/>
          <p:cNvSpPr/>
          <p:nvPr/>
        </p:nvSpPr>
        <p:spPr>
          <a:xfrm>
            <a:off x="1287408" y="1600936"/>
            <a:ext cx="1599557" cy="1599557"/>
          </a:xfrm>
          <a:prstGeom prst="roundRect">
            <a:avLst>
              <a:gd name="adj" fmla="val 5783"/>
            </a:avLst>
          </a:prstGeom>
          <a:solidFill>
            <a:srgbClr val="1D43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sp>
        <p:nvSpPr>
          <p:cNvPr id="19" name="Right Arrow 18"/>
          <p:cNvSpPr/>
          <p:nvPr/>
        </p:nvSpPr>
        <p:spPr>
          <a:xfrm rot="16200000">
            <a:off x="1365122" y="4427469"/>
            <a:ext cx="2210063" cy="443811"/>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sp>
        <p:nvSpPr>
          <p:cNvPr id="20" name="Right Arrow 19"/>
          <p:cNvSpPr/>
          <p:nvPr/>
        </p:nvSpPr>
        <p:spPr>
          <a:xfrm rot="16200000">
            <a:off x="616486" y="4427469"/>
            <a:ext cx="2210063" cy="443811"/>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pic>
        <p:nvPicPr>
          <p:cNvPr id="21" name="Picture 20"/>
          <p:cNvPicPr>
            <a:picLocks noChangeAspect="1"/>
          </p:cNvPicPr>
          <p:nvPr/>
        </p:nvPicPr>
        <p:blipFill>
          <a:blip r:embed="rId3"/>
          <a:stretch>
            <a:fillRect/>
          </a:stretch>
        </p:blipFill>
        <p:spPr>
          <a:xfrm>
            <a:off x="1444600" y="4462081"/>
            <a:ext cx="553832" cy="579592"/>
          </a:xfrm>
          <a:prstGeom prst="rect">
            <a:avLst/>
          </a:prstGeom>
        </p:spPr>
      </p:pic>
      <p:pic>
        <p:nvPicPr>
          <p:cNvPr id="22" name="Picture 21"/>
          <p:cNvPicPr>
            <a:picLocks noChangeAspect="1"/>
          </p:cNvPicPr>
          <p:nvPr/>
        </p:nvPicPr>
        <p:blipFill>
          <a:blip r:embed="rId4"/>
          <a:stretch>
            <a:fillRect/>
          </a:stretch>
        </p:blipFill>
        <p:spPr>
          <a:xfrm>
            <a:off x="524530" y="4876218"/>
            <a:ext cx="3130919" cy="1063181"/>
          </a:xfrm>
          <a:prstGeom prst="rect">
            <a:avLst/>
          </a:prstGeom>
        </p:spPr>
      </p:pic>
      <p:sp>
        <p:nvSpPr>
          <p:cNvPr id="23" name="Rounded Rectangle 22"/>
          <p:cNvSpPr/>
          <p:nvPr/>
        </p:nvSpPr>
        <p:spPr>
          <a:xfrm>
            <a:off x="3838195" y="1600936"/>
            <a:ext cx="1599557" cy="1599557"/>
          </a:xfrm>
          <a:prstGeom prst="roundRect">
            <a:avLst>
              <a:gd name="adj" fmla="val 5783"/>
            </a:avLst>
          </a:prstGeom>
          <a:solidFill>
            <a:srgbClr val="1D43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sp>
        <p:nvSpPr>
          <p:cNvPr id="24" name="Rounded Rectangle 23"/>
          <p:cNvSpPr/>
          <p:nvPr/>
        </p:nvSpPr>
        <p:spPr>
          <a:xfrm>
            <a:off x="6388983" y="1600936"/>
            <a:ext cx="1599557" cy="1599557"/>
          </a:xfrm>
          <a:prstGeom prst="roundRect">
            <a:avLst>
              <a:gd name="adj" fmla="val 5783"/>
            </a:avLst>
          </a:prstGeom>
          <a:solidFill>
            <a:srgbClr val="1D438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pic>
        <p:nvPicPr>
          <p:cNvPr id="25" name="Picture 24"/>
          <p:cNvPicPr>
            <a:picLocks noChangeAspect="1"/>
          </p:cNvPicPr>
          <p:nvPr/>
        </p:nvPicPr>
        <p:blipFill>
          <a:blip r:embed="rId5"/>
          <a:stretch>
            <a:fillRect/>
          </a:stretch>
        </p:blipFill>
        <p:spPr>
          <a:xfrm>
            <a:off x="10507839" y="915412"/>
            <a:ext cx="1289755" cy="800234"/>
          </a:xfrm>
          <a:prstGeom prst="rect">
            <a:avLst/>
          </a:prstGeom>
        </p:spPr>
      </p:pic>
      <p:grpSp>
        <p:nvGrpSpPr>
          <p:cNvPr id="26" name="Group 25"/>
          <p:cNvGrpSpPr/>
          <p:nvPr/>
        </p:nvGrpSpPr>
        <p:grpSpPr>
          <a:xfrm>
            <a:off x="9263604" y="1979432"/>
            <a:ext cx="2123028" cy="1297231"/>
            <a:chOff x="9426803" y="2131247"/>
            <a:chExt cx="2123882" cy="1297753"/>
          </a:xfrm>
        </p:grpSpPr>
        <p:sp>
          <p:nvSpPr>
            <p:cNvPr id="27" name="TextBox 26"/>
            <p:cNvSpPr txBox="1"/>
            <p:nvPr/>
          </p:nvSpPr>
          <p:spPr>
            <a:xfrm>
              <a:off x="9447212" y="3048000"/>
              <a:ext cx="1981200" cy="381000"/>
            </a:xfrm>
            <a:prstGeom prst="rect">
              <a:avLst/>
            </a:prstGeom>
          </p:spPr>
          <p:txBody>
            <a:bodyPr vert="horz" wrap="square" lIns="91403" tIns="91403" rIns="91403" bIns="91403" rtlCol="0" anchor="t">
              <a:noAutofit/>
            </a:bodyPr>
            <a:lstStyle/>
            <a:p>
              <a:pPr marL="233271" indent="-233271" algn="ctr" defTabSz="914038"/>
              <a:r>
                <a:rPr lang="en-US" sz="1799" dirty="0">
                  <a:solidFill>
                    <a:srgbClr val="FFFFFF"/>
                  </a:solidFill>
                  <a:ea typeface="Segoe UI" pitchFamily="34" charset="0"/>
                  <a:cs typeface="Segoe UI" pitchFamily="34" charset="0"/>
                </a:rPr>
                <a:t>Contoso App</a:t>
              </a:r>
            </a:p>
          </p:txBody>
        </p:sp>
        <p:grpSp>
          <p:nvGrpSpPr>
            <p:cNvPr id="28" name="Group 27"/>
            <p:cNvGrpSpPr/>
            <p:nvPr/>
          </p:nvGrpSpPr>
          <p:grpSpPr>
            <a:xfrm>
              <a:off x="9426803" y="2131247"/>
              <a:ext cx="2123882" cy="964640"/>
              <a:chOff x="9426803" y="2131247"/>
              <a:chExt cx="2123882" cy="964640"/>
            </a:xfrm>
          </p:grpSpPr>
          <p:pic>
            <p:nvPicPr>
              <p:cNvPr id="29" name="Picture 28"/>
              <p:cNvPicPr>
                <a:picLocks noChangeAspect="1"/>
              </p:cNvPicPr>
              <p:nvPr/>
            </p:nvPicPr>
            <p:blipFill>
              <a:blip r:embed="rId6"/>
              <a:stretch>
                <a:fillRect/>
              </a:stretch>
            </p:blipFill>
            <p:spPr>
              <a:xfrm>
                <a:off x="9426803" y="2201188"/>
                <a:ext cx="835116" cy="835116"/>
              </a:xfrm>
              <a:prstGeom prst="rect">
                <a:avLst/>
              </a:prstGeom>
            </p:spPr>
          </p:pic>
          <p:pic>
            <p:nvPicPr>
              <p:cNvPr id="30" name="Picture 29"/>
              <p:cNvPicPr>
                <a:picLocks noChangeAspect="1"/>
              </p:cNvPicPr>
              <p:nvPr/>
            </p:nvPicPr>
            <p:blipFill>
              <a:blip r:embed="rId7"/>
              <a:stretch>
                <a:fillRect/>
              </a:stretch>
            </p:blipFill>
            <p:spPr>
              <a:xfrm>
                <a:off x="10818889" y="2131247"/>
                <a:ext cx="731796" cy="964640"/>
              </a:xfrm>
              <a:prstGeom prst="rect">
                <a:avLst/>
              </a:prstGeom>
            </p:spPr>
          </p:pic>
          <p:grpSp>
            <p:nvGrpSpPr>
              <p:cNvPr id="31" name="Group 30"/>
              <p:cNvGrpSpPr/>
              <p:nvPr/>
            </p:nvGrpSpPr>
            <p:grpSpPr>
              <a:xfrm>
                <a:off x="10391219" y="2492069"/>
                <a:ext cx="280591" cy="280591"/>
                <a:chOff x="8563291" y="1676400"/>
                <a:chExt cx="2020388" cy="2020388"/>
              </a:xfrm>
              <a:solidFill>
                <a:schemeClr val="tx1"/>
              </a:solidFill>
            </p:grpSpPr>
            <p:sp>
              <p:nvSpPr>
                <p:cNvPr id="32" name="Rectangle 31"/>
                <p:cNvSpPr/>
                <p:nvPr/>
              </p:nvSpPr>
              <p:spPr>
                <a:xfrm>
                  <a:off x="9335802" y="1676400"/>
                  <a:ext cx="475365"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sp>
              <p:nvSpPr>
                <p:cNvPr id="33" name="Rectangle 32"/>
                <p:cNvSpPr/>
                <p:nvPr/>
              </p:nvSpPr>
              <p:spPr>
                <a:xfrm rot="5400000">
                  <a:off x="9335802" y="1676400"/>
                  <a:ext cx="475365"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FFFFFF"/>
                    </a:solidFill>
                  </a:endParaRPr>
                </a:p>
              </p:txBody>
            </p:sp>
          </p:grpSp>
        </p:grpSp>
      </p:grpSp>
      <p:sp>
        <p:nvSpPr>
          <p:cNvPr id="34" name="Bent Arrow 33"/>
          <p:cNvSpPr/>
          <p:nvPr/>
        </p:nvSpPr>
        <p:spPr>
          <a:xfrm rot="10800000">
            <a:off x="4422424" y="3650452"/>
            <a:ext cx="5948513" cy="1911291"/>
          </a:xfrm>
          <a:prstGeom prst="bentArrow">
            <a:avLst>
              <a:gd name="adj1" fmla="val 4873"/>
              <a:gd name="adj2" fmla="val 8600"/>
              <a:gd name="adj3" fmla="val 13322"/>
              <a:gd name="adj4" fmla="val 2947"/>
            </a:avLst>
          </a:prstGeom>
          <a:solidFill>
            <a:srgbClr val="16549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914038"/>
            <a:endParaRPr lang="en-US" sz="1200" dirty="0" err="1">
              <a:solidFill>
                <a:srgbClr val="00B0F0"/>
              </a:solidFill>
            </a:endParaRPr>
          </a:p>
        </p:txBody>
      </p:sp>
      <p:pic>
        <p:nvPicPr>
          <p:cNvPr id="35" name="Picture 34"/>
          <p:cNvPicPr>
            <a:picLocks noChangeAspect="1"/>
          </p:cNvPicPr>
          <p:nvPr/>
        </p:nvPicPr>
        <p:blipFill>
          <a:blip r:embed="rId3"/>
          <a:stretch>
            <a:fillRect/>
          </a:stretch>
        </p:blipFill>
        <p:spPr>
          <a:xfrm>
            <a:off x="2199207" y="4462081"/>
            <a:ext cx="553832" cy="579592"/>
          </a:xfrm>
          <a:prstGeom prst="rect">
            <a:avLst/>
          </a:prstGeom>
        </p:spPr>
      </p:pic>
      <p:pic>
        <p:nvPicPr>
          <p:cNvPr id="36" name="Picture 35"/>
          <p:cNvPicPr>
            <a:picLocks noChangeAspect="1"/>
          </p:cNvPicPr>
          <p:nvPr/>
        </p:nvPicPr>
        <p:blipFill>
          <a:blip r:embed="rId8"/>
          <a:stretch>
            <a:fillRect/>
          </a:stretch>
        </p:blipFill>
        <p:spPr>
          <a:xfrm>
            <a:off x="7836682" y="4558825"/>
            <a:ext cx="2231018" cy="1629470"/>
          </a:xfrm>
          <a:prstGeom prst="rect">
            <a:avLst/>
          </a:prstGeom>
        </p:spPr>
      </p:pic>
      <p:sp>
        <p:nvSpPr>
          <p:cNvPr id="37" name="TextBox 36"/>
          <p:cNvSpPr txBox="1"/>
          <p:nvPr/>
        </p:nvSpPr>
        <p:spPr>
          <a:xfrm>
            <a:off x="7960363" y="4829066"/>
            <a:ext cx="1856828" cy="380847"/>
          </a:xfrm>
          <a:prstGeom prst="rect">
            <a:avLst/>
          </a:prstGeom>
        </p:spPr>
        <p:txBody>
          <a:bodyPr vert="horz" wrap="square" lIns="91403" tIns="91403" rIns="91403" bIns="91403" rtlCol="0" anchor="t">
            <a:noAutofit/>
          </a:bodyPr>
          <a:lstStyle/>
          <a:p>
            <a:pPr defTabSz="914038"/>
            <a:r>
              <a:rPr lang="en-US" sz="1600" dirty="0">
                <a:solidFill>
                  <a:srgbClr val="00B0F0"/>
                </a:solidFill>
                <a:ea typeface="Segoe UI" pitchFamily="34" charset="0"/>
                <a:cs typeface="Segoe UI" pitchFamily="34" charset="0"/>
              </a:rPr>
              <a:t>Azure</a:t>
            </a:r>
          </a:p>
        </p:txBody>
      </p:sp>
      <p:grpSp>
        <p:nvGrpSpPr>
          <p:cNvPr id="38" name="Group 37"/>
          <p:cNvGrpSpPr/>
          <p:nvPr/>
        </p:nvGrpSpPr>
        <p:grpSpPr>
          <a:xfrm>
            <a:off x="1363902" y="1942489"/>
            <a:ext cx="1106250" cy="1206665"/>
            <a:chOff x="1523922" y="2094289"/>
            <a:chExt cx="1106696" cy="1207151"/>
          </a:xfrm>
        </p:grpSpPr>
        <p:pic>
          <p:nvPicPr>
            <p:cNvPr id="39" name="Picture 38"/>
            <p:cNvPicPr>
              <a:picLocks noChangeAspect="1"/>
            </p:cNvPicPr>
            <p:nvPr/>
          </p:nvPicPr>
          <p:blipFill>
            <a:blip r:embed="rId9"/>
            <a:stretch>
              <a:fillRect/>
            </a:stretch>
          </p:blipFill>
          <p:spPr>
            <a:xfrm>
              <a:off x="1523922" y="2666999"/>
              <a:ext cx="455690" cy="634441"/>
            </a:xfrm>
            <a:prstGeom prst="rect">
              <a:avLst/>
            </a:prstGeom>
          </p:spPr>
        </p:pic>
        <p:pic>
          <p:nvPicPr>
            <p:cNvPr id="40" name="Picture 39"/>
            <p:cNvPicPr>
              <a:picLocks noChangeAspect="1"/>
            </p:cNvPicPr>
            <p:nvPr/>
          </p:nvPicPr>
          <p:blipFill>
            <a:blip r:embed="rId10"/>
            <a:stretch>
              <a:fillRect/>
            </a:stretch>
          </p:blipFill>
          <p:spPr>
            <a:xfrm>
              <a:off x="1903412" y="2094289"/>
              <a:ext cx="727206" cy="725111"/>
            </a:xfrm>
            <a:prstGeom prst="rect">
              <a:avLst/>
            </a:prstGeom>
          </p:spPr>
        </p:pic>
      </p:grpSp>
      <p:pic>
        <p:nvPicPr>
          <p:cNvPr id="41" name="Picture 40"/>
          <p:cNvPicPr>
            <a:picLocks noChangeAspect="1"/>
          </p:cNvPicPr>
          <p:nvPr/>
        </p:nvPicPr>
        <p:blipFill>
          <a:blip r:embed="rId11"/>
          <a:stretch>
            <a:fillRect/>
          </a:stretch>
        </p:blipFill>
        <p:spPr>
          <a:xfrm>
            <a:off x="4028319" y="1829444"/>
            <a:ext cx="1218710" cy="1021425"/>
          </a:xfrm>
          <a:prstGeom prst="rect">
            <a:avLst/>
          </a:prstGeom>
        </p:spPr>
      </p:pic>
      <p:pic>
        <p:nvPicPr>
          <p:cNvPr id="42" name="Picture 41"/>
          <p:cNvPicPr>
            <a:picLocks noChangeAspect="1"/>
          </p:cNvPicPr>
          <p:nvPr/>
        </p:nvPicPr>
        <p:blipFill>
          <a:blip r:embed="rId12"/>
          <a:stretch>
            <a:fillRect/>
          </a:stretch>
        </p:blipFill>
        <p:spPr>
          <a:xfrm>
            <a:off x="6586270" y="1902689"/>
            <a:ext cx="1174348" cy="916956"/>
          </a:xfrm>
          <a:prstGeom prst="rect">
            <a:avLst/>
          </a:prstGeom>
        </p:spPr>
      </p:pic>
      <p:sp>
        <p:nvSpPr>
          <p:cNvPr id="43" name="TextBox 42"/>
          <p:cNvSpPr txBox="1"/>
          <p:nvPr/>
        </p:nvSpPr>
        <p:spPr>
          <a:xfrm>
            <a:off x="9829800" y="6596390"/>
            <a:ext cx="2313454" cy="240066"/>
          </a:xfrm>
          <a:prstGeom prst="rect">
            <a:avLst/>
          </a:prstGeom>
          <a:noFill/>
        </p:spPr>
        <p:txBody>
          <a:bodyPr wrap="none" rtlCol="0">
            <a:spAutoFit/>
          </a:bodyPr>
          <a:lstStyle/>
          <a:p>
            <a:r>
              <a:rPr lang="en-US" sz="960" dirty="0">
                <a:solidFill>
                  <a:schemeClr val="bg1"/>
                </a:solidFill>
                <a:latin typeface="+mj-lt"/>
              </a:rPr>
              <a:t>©2017 </a:t>
            </a:r>
            <a:r>
              <a:rPr lang="en-US" sz="960" dirty="0" err="1">
                <a:solidFill>
                  <a:schemeClr val="bg1"/>
                </a:solidFill>
                <a:latin typeface="+mj-lt"/>
              </a:rPr>
              <a:t>LearnNow</a:t>
            </a:r>
            <a:r>
              <a:rPr lang="en-US" sz="960" dirty="0">
                <a:solidFill>
                  <a:schemeClr val="bg1"/>
                </a:solidFill>
                <a:latin typeface="+mj-lt"/>
              </a:rPr>
              <a:t>, LLC All Rights Reserved.</a:t>
            </a:r>
          </a:p>
        </p:txBody>
      </p:sp>
    </p:spTree>
    <p:extLst>
      <p:ext uri="{BB962C8B-B14F-4D97-AF65-F5344CB8AC3E}">
        <p14:creationId xmlns:p14="http://schemas.microsoft.com/office/powerpoint/2010/main" val="196614751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3C - Code</a:t>
            </a:r>
            <a:endParaRPr lang="en-US" dirty="0"/>
          </a:p>
        </p:txBody>
      </p:sp>
    </p:spTree>
    <p:extLst>
      <p:ext uri="{BB962C8B-B14F-4D97-AF65-F5344CB8AC3E}">
        <p14:creationId xmlns:p14="http://schemas.microsoft.com/office/powerpoint/2010/main" val="360721675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Team Services</a:t>
            </a:r>
          </a:p>
        </p:txBody>
      </p:sp>
      <p:sp>
        <p:nvSpPr>
          <p:cNvPr id="3" name="Content Placeholder 2"/>
          <p:cNvSpPr>
            <a:spLocks noGrp="1"/>
          </p:cNvSpPr>
          <p:nvPr>
            <p:ph idx="1"/>
          </p:nvPr>
        </p:nvSpPr>
        <p:spPr>
          <a:xfrm>
            <a:off x="609600" y="1296987"/>
            <a:ext cx="10972800" cy="4265613"/>
          </a:xfrm>
        </p:spPr>
        <p:txBody>
          <a:bodyPr/>
          <a:lstStyle/>
          <a:p>
            <a:pPr>
              <a:spcBef>
                <a:spcPts val="168"/>
              </a:spcBef>
            </a:pPr>
            <a:r>
              <a:rPr lang="en-US" dirty="0"/>
              <a:t>Version Control</a:t>
            </a:r>
          </a:p>
          <a:p>
            <a:pPr lvl="1">
              <a:spcBef>
                <a:spcPts val="168"/>
              </a:spcBef>
            </a:pPr>
            <a:r>
              <a:rPr lang="en-US" dirty="0" err="1"/>
              <a:t>Git</a:t>
            </a:r>
            <a:r>
              <a:rPr lang="en-US" dirty="0"/>
              <a:t> and TFS Version Control</a:t>
            </a:r>
          </a:p>
          <a:p>
            <a:pPr lvl="1">
              <a:spcBef>
                <a:spcPts val="168"/>
              </a:spcBef>
            </a:pPr>
            <a:r>
              <a:rPr lang="en-US" dirty="0"/>
              <a:t>Unlimited private repos</a:t>
            </a:r>
          </a:p>
          <a:p>
            <a:pPr>
              <a:spcBef>
                <a:spcPts val="168"/>
              </a:spcBef>
            </a:pPr>
            <a:r>
              <a:rPr lang="en-US" dirty="0"/>
              <a:t>Agile Planning</a:t>
            </a:r>
          </a:p>
          <a:p>
            <a:pPr lvl="1">
              <a:spcBef>
                <a:spcPts val="168"/>
              </a:spcBef>
            </a:pPr>
            <a:r>
              <a:rPr lang="en-US" dirty="0"/>
              <a:t>Work item tracking</a:t>
            </a:r>
          </a:p>
          <a:p>
            <a:pPr lvl="1">
              <a:spcBef>
                <a:spcPts val="168"/>
              </a:spcBef>
            </a:pPr>
            <a:r>
              <a:rPr lang="en-US" dirty="0"/>
              <a:t>Kanban, backlogs, </a:t>
            </a:r>
            <a:r>
              <a:rPr lang="en-US" dirty="0" err="1"/>
              <a:t>taskboards</a:t>
            </a:r>
            <a:endParaRPr lang="en-US" dirty="0"/>
          </a:p>
          <a:p>
            <a:pPr>
              <a:spcBef>
                <a:spcPts val="168"/>
              </a:spcBef>
            </a:pPr>
            <a:r>
              <a:rPr lang="en-US" dirty="0"/>
              <a:t>Continuous Integration</a:t>
            </a:r>
          </a:p>
          <a:p>
            <a:pPr lvl="1">
              <a:spcBef>
                <a:spcPts val="168"/>
              </a:spcBef>
            </a:pPr>
            <a:r>
              <a:rPr lang="en-US" dirty="0"/>
              <a:t>Cloud-hosted build agents</a:t>
            </a:r>
          </a:p>
          <a:p>
            <a:pPr lvl="1">
              <a:spcBef>
                <a:spcPts val="168"/>
              </a:spcBef>
            </a:pPr>
            <a:r>
              <a:rPr lang="en-US" dirty="0"/>
              <a:t>Build support for all mobile platforms</a:t>
            </a:r>
          </a:p>
          <a:p>
            <a:pPr lvl="1">
              <a:spcBef>
                <a:spcPts val="168"/>
              </a:spcBef>
            </a:pPr>
            <a:r>
              <a:rPr lang="en-US" dirty="0"/>
              <a:t>Integration with test clouds</a:t>
            </a:r>
          </a:p>
        </p:txBody>
      </p:sp>
      <p:pic>
        <p:nvPicPr>
          <p:cNvPr id="8" name="Picture 7"/>
          <p:cNvPicPr>
            <a:picLocks noChangeAspect="1"/>
          </p:cNvPicPr>
          <p:nvPr/>
        </p:nvPicPr>
        <p:blipFill rotWithShape="1">
          <a:blip r:embed="rId3"/>
          <a:srcRect b="21825"/>
          <a:stretch/>
        </p:blipFill>
        <p:spPr>
          <a:xfrm>
            <a:off x="6808411" y="1187940"/>
            <a:ext cx="5154989" cy="2231900"/>
          </a:xfrm>
          <a:prstGeom prst="rect">
            <a:avLst/>
          </a:prstGeom>
        </p:spPr>
      </p:pic>
      <p:pic>
        <p:nvPicPr>
          <p:cNvPr id="9" name="Picture 8"/>
          <p:cNvPicPr>
            <a:picLocks noChangeAspect="1"/>
          </p:cNvPicPr>
          <p:nvPr/>
        </p:nvPicPr>
        <p:blipFill rotWithShape="1">
          <a:blip r:embed="rId4"/>
          <a:srcRect b="24582"/>
          <a:stretch/>
        </p:blipFill>
        <p:spPr>
          <a:xfrm>
            <a:off x="6808411" y="3732271"/>
            <a:ext cx="5154989" cy="2390848"/>
          </a:xfrm>
          <a:prstGeom prst="rect">
            <a:avLst/>
          </a:prstGeom>
        </p:spPr>
      </p:pic>
    </p:spTree>
    <p:extLst>
      <p:ext uri="{BB962C8B-B14F-4D97-AF65-F5344CB8AC3E}">
        <p14:creationId xmlns:p14="http://schemas.microsoft.com/office/powerpoint/2010/main" val="99544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Management</a:t>
            </a:r>
          </a:p>
        </p:txBody>
      </p:sp>
      <p:sp>
        <p:nvSpPr>
          <p:cNvPr id="3" name="Content Placeholder 2"/>
          <p:cNvSpPr>
            <a:spLocks noGrp="1"/>
          </p:cNvSpPr>
          <p:nvPr>
            <p:ph idx="1"/>
          </p:nvPr>
        </p:nvSpPr>
        <p:spPr>
          <a:xfrm>
            <a:off x="609600" y="1371600"/>
            <a:ext cx="10972800" cy="4265613"/>
          </a:xfrm>
        </p:spPr>
        <p:txBody>
          <a:bodyPr/>
          <a:lstStyle/>
          <a:p>
            <a:r>
              <a:rPr lang="en-US" dirty="0"/>
              <a:t>End to End DevOps Traceability</a:t>
            </a:r>
          </a:p>
          <a:p>
            <a:r>
              <a:rPr lang="en-US" dirty="0"/>
              <a:t>Cross-platform with IDE plug-ins</a:t>
            </a:r>
          </a:p>
          <a:p>
            <a:r>
              <a:rPr lang="en-US" dirty="0"/>
              <a:t>Social Code Reviews</a:t>
            </a:r>
          </a:p>
          <a:p>
            <a:r>
              <a:rPr lang="en-US" dirty="0"/>
              <a:t>Semantic Code Search</a:t>
            </a:r>
          </a:p>
          <a:p>
            <a:r>
              <a:rPr lang="en-US" dirty="0"/>
              <a:t>Seamless Integration with Visual Studio</a:t>
            </a:r>
          </a:p>
        </p:txBody>
      </p:sp>
    </p:spTree>
    <p:extLst>
      <p:ext uri="{BB962C8B-B14F-4D97-AF65-F5344CB8AC3E}">
        <p14:creationId xmlns:p14="http://schemas.microsoft.com/office/powerpoint/2010/main" val="257689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3D - Build</a:t>
            </a:r>
            <a:endParaRPr lang="en-US" dirty="0"/>
          </a:p>
        </p:txBody>
      </p:sp>
    </p:spTree>
    <p:extLst>
      <p:ext uri="{BB962C8B-B14F-4D97-AF65-F5344CB8AC3E}">
        <p14:creationId xmlns:p14="http://schemas.microsoft.com/office/powerpoint/2010/main" val="113542658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Automated Build</a:t>
            </a:r>
          </a:p>
        </p:txBody>
      </p:sp>
      <p:sp>
        <p:nvSpPr>
          <p:cNvPr id="3" name="Content Placeholder 2"/>
          <p:cNvSpPr>
            <a:spLocks noGrp="1"/>
          </p:cNvSpPr>
          <p:nvPr>
            <p:ph idx="1"/>
          </p:nvPr>
        </p:nvSpPr>
        <p:spPr>
          <a:xfrm>
            <a:off x="609600" y="1371600"/>
            <a:ext cx="10972800" cy="4265613"/>
          </a:xfrm>
        </p:spPr>
        <p:txBody>
          <a:bodyPr/>
          <a:lstStyle/>
          <a:p>
            <a:r>
              <a:rPr lang="en-US" dirty="0"/>
              <a:t>Build Tasks</a:t>
            </a:r>
          </a:p>
          <a:p>
            <a:pPr lvl="1"/>
            <a:r>
              <a:rPr lang="en-US" dirty="0"/>
              <a:t>Cross platform</a:t>
            </a:r>
          </a:p>
          <a:p>
            <a:pPr lvl="1"/>
            <a:r>
              <a:rPr lang="en-US" dirty="0"/>
              <a:t>Extendible</a:t>
            </a:r>
          </a:p>
          <a:p>
            <a:pPr lvl="1"/>
            <a:r>
              <a:rPr lang="en-US" dirty="0"/>
              <a:t>Trigger on check-in</a:t>
            </a:r>
          </a:p>
          <a:p>
            <a:pPr lvl="1"/>
            <a:r>
              <a:rPr lang="en-US" dirty="0"/>
              <a:t>Cloud based load testing</a:t>
            </a:r>
          </a:p>
          <a:p>
            <a:pPr lvl="1"/>
            <a:r>
              <a:rPr lang="en-US" dirty="0"/>
              <a:t>Packaging, NPM, </a:t>
            </a:r>
            <a:r>
              <a:rPr lang="en-US" dirty="0" err="1"/>
              <a:t>NuGet</a:t>
            </a:r>
            <a:r>
              <a:rPr lang="en-US" dirty="0"/>
              <a:t>, etc.</a:t>
            </a:r>
          </a:p>
          <a:p>
            <a:pPr lvl="1"/>
            <a:r>
              <a:rPr lang="en-US" dirty="0" err="1"/>
              <a:t>Xamarin</a:t>
            </a:r>
            <a:r>
              <a:rPr lang="en-US" dirty="0"/>
              <a:t> support</a:t>
            </a:r>
          </a:p>
          <a:p>
            <a:pPr lvl="1"/>
            <a:r>
              <a:rPr lang="en-US" dirty="0" err="1"/>
              <a:t>HockeyApp</a:t>
            </a:r>
            <a:endParaRPr lang="en-US" dirty="0"/>
          </a:p>
          <a:p>
            <a:pPr lvl="1"/>
            <a:r>
              <a:rPr lang="en-US" dirty="0"/>
              <a:t>More!</a:t>
            </a:r>
          </a:p>
        </p:txBody>
      </p:sp>
      <p:pic>
        <p:nvPicPr>
          <p:cNvPr id="5" name="Picture 4"/>
          <p:cNvPicPr>
            <a:picLocks noChangeAspect="1"/>
          </p:cNvPicPr>
          <p:nvPr/>
        </p:nvPicPr>
        <p:blipFill>
          <a:blip r:embed="rId3"/>
          <a:stretch>
            <a:fillRect/>
          </a:stretch>
        </p:blipFill>
        <p:spPr>
          <a:xfrm>
            <a:off x="6848170" y="533400"/>
            <a:ext cx="3847490" cy="5491077"/>
          </a:xfrm>
          <a:prstGeom prst="rect">
            <a:avLst/>
          </a:prstGeom>
        </p:spPr>
      </p:pic>
    </p:spTree>
    <p:extLst>
      <p:ext uri="{BB962C8B-B14F-4D97-AF65-F5344CB8AC3E}">
        <p14:creationId xmlns:p14="http://schemas.microsoft.com/office/powerpoint/2010/main" val="113925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3E - Release</a:t>
            </a:r>
            <a:endParaRPr lang="en-US" dirty="0"/>
          </a:p>
        </p:txBody>
      </p:sp>
    </p:spTree>
    <p:extLst>
      <p:ext uri="{BB962C8B-B14F-4D97-AF65-F5344CB8AC3E}">
        <p14:creationId xmlns:p14="http://schemas.microsoft.com/office/powerpoint/2010/main" val="270023424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Release Management</a:t>
            </a:r>
          </a:p>
        </p:txBody>
      </p:sp>
      <p:sp>
        <p:nvSpPr>
          <p:cNvPr id="3" name="Content Placeholder 2"/>
          <p:cNvSpPr>
            <a:spLocks noGrp="1"/>
          </p:cNvSpPr>
          <p:nvPr>
            <p:ph idx="1"/>
          </p:nvPr>
        </p:nvSpPr>
        <p:spPr>
          <a:xfrm>
            <a:off x="609600" y="1371600"/>
            <a:ext cx="10972800" cy="4265613"/>
          </a:xfrm>
        </p:spPr>
        <p:txBody>
          <a:bodyPr/>
          <a:lstStyle/>
          <a:p>
            <a:r>
              <a:rPr lang="en-US" dirty="0"/>
              <a:t>Enables Continuous Delivery</a:t>
            </a:r>
          </a:p>
          <a:p>
            <a:r>
              <a:rPr lang="en-US" dirty="0"/>
              <a:t>Parallel deployments</a:t>
            </a:r>
          </a:p>
          <a:p>
            <a:r>
              <a:rPr lang="en-US" dirty="0"/>
              <a:t>Deploy to Cloud, on-premises</a:t>
            </a:r>
            <a:br>
              <a:rPr lang="en-US" dirty="0"/>
            </a:br>
            <a:r>
              <a:rPr lang="en-US" dirty="0"/>
              <a:t>data centers</a:t>
            </a:r>
          </a:p>
          <a:p>
            <a:r>
              <a:rPr lang="en-US" dirty="0"/>
              <a:t>Integration and traceability</a:t>
            </a:r>
            <a:br>
              <a:rPr lang="en-US" dirty="0"/>
            </a:br>
            <a:r>
              <a:rPr lang="en-US" dirty="0"/>
              <a:t>throughout Team Services</a:t>
            </a:r>
          </a:p>
          <a:p>
            <a:r>
              <a:rPr lang="en-US" dirty="0"/>
              <a:t>Coming to TFS in Update 2</a:t>
            </a:r>
          </a:p>
        </p:txBody>
      </p:sp>
      <p:pic>
        <p:nvPicPr>
          <p:cNvPr id="7" name="Picture 6"/>
          <p:cNvPicPr>
            <a:picLocks noChangeAspect="1"/>
          </p:cNvPicPr>
          <p:nvPr/>
        </p:nvPicPr>
        <p:blipFill>
          <a:blip r:embed="rId3"/>
          <a:stretch>
            <a:fillRect/>
          </a:stretch>
        </p:blipFill>
        <p:spPr>
          <a:xfrm>
            <a:off x="6235700" y="2133600"/>
            <a:ext cx="5486400" cy="3197341"/>
          </a:xfrm>
          <a:prstGeom prst="rect">
            <a:avLst/>
          </a:prstGeom>
        </p:spPr>
      </p:pic>
    </p:spTree>
    <p:extLst>
      <p:ext uri="{BB962C8B-B14F-4D97-AF65-F5344CB8AC3E}">
        <p14:creationId xmlns:p14="http://schemas.microsoft.com/office/powerpoint/2010/main" val="1136804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3F - Test</a:t>
            </a:r>
            <a:endParaRPr lang="en-US" dirty="0"/>
          </a:p>
        </p:txBody>
      </p:sp>
    </p:spTree>
    <p:extLst>
      <p:ext uri="{BB962C8B-B14F-4D97-AF65-F5344CB8AC3E}">
        <p14:creationId xmlns:p14="http://schemas.microsoft.com/office/powerpoint/2010/main" val="3664340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 Microsoft’s Public Cloud Offering</a:t>
            </a:r>
          </a:p>
        </p:txBody>
      </p:sp>
      <p:sp>
        <p:nvSpPr>
          <p:cNvPr id="3" name="Content Placeholder 2"/>
          <p:cNvSpPr>
            <a:spLocks noGrp="1"/>
          </p:cNvSpPr>
          <p:nvPr>
            <p:ph idx="1"/>
          </p:nvPr>
        </p:nvSpPr>
        <p:spPr/>
        <p:txBody>
          <a:bodyPr/>
          <a:lstStyle/>
          <a:p>
            <a:r>
              <a:rPr lang="en-US" dirty="0"/>
              <a:t>Comprehensive offerings including SaaS, IaaS and PaaS</a:t>
            </a:r>
          </a:p>
          <a:p>
            <a:r>
              <a:rPr lang="en-US" dirty="0"/>
              <a:t>Variety of offers from Free up to Enterprise purchase plans</a:t>
            </a:r>
          </a:p>
          <a:p>
            <a:r>
              <a:rPr lang="en-US" dirty="0"/>
              <a:t>68 Distinct service offerings in compute, storage and services</a:t>
            </a:r>
          </a:p>
          <a:p>
            <a:r>
              <a:rPr lang="en-US" dirty="0"/>
              <a:t>38 Announced major data centers around the world</a:t>
            </a:r>
          </a:p>
          <a:p>
            <a:r>
              <a:rPr lang="en-US" dirty="0"/>
              <a:t>50 Compliance offerings including ISO, CSA, ITAR and more</a:t>
            </a:r>
          </a:p>
          <a:p>
            <a:r>
              <a:rPr lang="en-US" dirty="0"/>
              <a:t>Hybrid capabilities for integration across integration, applications, identity and data</a:t>
            </a:r>
          </a:p>
          <a:p>
            <a:r>
              <a:rPr lang="en-US" dirty="0"/>
              <a:t>Open to whatever technology stack you choose</a:t>
            </a:r>
          </a:p>
          <a:p>
            <a:pPr marL="0" indent="0">
              <a:buNone/>
            </a:pPr>
            <a:endParaRPr lang="en-US" dirty="0"/>
          </a:p>
        </p:txBody>
      </p:sp>
    </p:spTree>
    <p:extLst>
      <p:ext uri="{BB962C8B-B14F-4D97-AF65-F5344CB8AC3E}">
        <p14:creationId xmlns:p14="http://schemas.microsoft.com/office/powerpoint/2010/main" val="1585493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a:t>
            </a:r>
          </a:p>
        </p:txBody>
      </p:sp>
      <p:sp>
        <p:nvSpPr>
          <p:cNvPr id="3" name="Content Placeholder 2"/>
          <p:cNvSpPr>
            <a:spLocks noGrp="1"/>
          </p:cNvSpPr>
          <p:nvPr>
            <p:ph idx="1"/>
          </p:nvPr>
        </p:nvSpPr>
        <p:spPr>
          <a:xfrm>
            <a:off x="609600" y="1371600"/>
            <a:ext cx="10972800" cy="4265613"/>
          </a:xfrm>
        </p:spPr>
        <p:txBody>
          <a:bodyPr/>
          <a:lstStyle/>
          <a:p>
            <a:r>
              <a:rPr lang="en-US" dirty="0"/>
              <a:t>Full integration with Build and Release Management</a:t>
            </a:r>
          </a:p>
          <a:p>
            <a:r>
              <a:rPr lang="en-US" dirty="0"/>
              <a:t>Code Coverage support for Java</a:t>
            </a:r>
          </a:p>
          <a:p>
            <a:pPr lvl="1"/>
            <a:r>
              <a:rPr lang="en-US" dirty="0"/>
              <a:t>Parallel Execution</a:t>
            </a:r>
          </a:p>
          <a:p>
            <a:pPr lvl="1"/>
            <a:r>
              <a:rPr lang="en-US" dirty="0"/>
              <a:t>Exploratory Extension</a:t>
            </a:r>
          </a:p>
        </p:txBody>
      </p:sp>
      <p:pic>
        <p:nvPicPr>
          <p:cNvPr id="6" name="Picture 5"/>
          <p:cNvPicPr>
            <a:picLocks noChangeAspect="1"/>
          </p:cNvPicPr>
          <p:nvPr/>
        </p:nvPicPr>
        <p:blipFill>
          <a:blip r:embed="rId3"/>
          <a:stretch>
            <a:fillRect/>
          </a:stretch>
        </p:blipFill>
        <p:spPr>
          <a:xfrm>
            <a:off x="5181600" y="2819400"/>
            <a:ext cx="6196610" cy="3352800"/>
          </a:xfrm>
          <a:prstGeom prst="rect">
            <a:avLst/>
          </a:prstGeom>
        </p:spPr>
      </p:pic>
    </p:spTree>
    <p:extLst>
      <p:ext uri="{BB962C8B-B14F-4D97-AF65-F5344CB8AC3E}">
        <p14:creationId xmlns:p14="http://schemas.microsoft.com/office/powerpoint/2010/main" val="179529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0882496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4A </a:t>
            </a:r>
            <a:r>
              <a:rPr lang="en-US" dirty="0" smtClean="0"/>
              <a:t>– Mobile Apps</a:t>
            </a:r>
            <a:endParaRPr lang="en-US" dirty="0"/>
          </a:p>
        </p:txBody>
      </p:sp>
    </p:spTree>
    <p:extLst>
      <p:ext uri="{BB962C8B-B14F-4D97-AF65-F5344CB8AC3E}">
        <p14:creationId xmlns:p14="http://schemas.microsoft.com/office/powerpoint/2010/main" val="190328619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Build engaging mobile apps for iOS, Android, and</a:t>
            </a:r>
            <a:br>
              <a:rPr lang="en-US" sz="2800" dirty="0"/>
            </a:br>
            <a:r>
              <a:rPr lang="en-US" sz="2800" dirty="0"/>
              <a:t>Windows</a:t>
            </a:r>
          </a:p>
          <a:p>
            <a:r>
              <a:rPr lang="en-US" sz="2800" dirty="0"/>
              <a:t>Easily add corporate sign-on, and securely connect</a:t>
            </a:r>
            <a:br>
              <a:rPr lang="en-US" sz="2800" dirty="0"/>
            </a:br>
            <a:r>
              <a:rPr lang="en-US" sz="2800" dirty="0"/>
              <a:t>to </a:t>
            </a:r>
            <a:r>
              <a:rPr lang="en-US" sz="2800" dirty="0" err="1"/>
              <a:t>on-premise</a:t>
            </a:r>
            <a:r>
              <a:rPr lang="en-US" sz="2800" dirty="0"/>
              <a:t> resources</a:t>
            </a:r>
          </a:p>
          <a:p>
            <a:r>
              <a:rPr lang="en-US" sz="2800" dirty="0"/>
              <a:t>Create robust apps that remain useful when there</a:t>
            </a:r>
            <a:br>
              <a:rPr lang="en-US" sz="2800" dirty="0"/>
            </a:br>
            <a:r>
              <a:rPr lang="en-US" sz="2800" dirty="0"/>
              <a:t>are network issues, so users can create and modify</a:t>
            </a:r>
            <a:br>
              <a:rPr lang="en-US" sz="2800" dirty="0"/>
            </a:br>
            <a:r>
              <a:rPr lang="en-US" sz="2800" dirty="0"/>
              <a:t>data even when they are offline</a:t>
            </a:r>
          </a:p>
          <a:p>
            <a:r>
              <a:rPr lang="en-US" sz="2800" dirty="0"/>
              <a:t>Broadcast personalized push notifications to millions</a:t>
            </a:r>
            <a:br>
              <a:rPr lang="en-US" sz="2800" dirty="0"/>
            </a:br>
            <a:r>
              <a:rPr lang="en-US" sz="2800" dirty="0"/>
              <a:t>in minutes</a:t>
            </a:r>
          </a:p>
        </p:txBody>
      </p:sp>
      <p:pic>
        <p:nvPicPr>
          <p:cNvPr id="6" name="Picture 5"/>
          <p:cNvPicPr>
            <a:picLocks noChangeAspect="1"/>
          </p:cNvPicPr>
          <p:nvPr/>
        </p:nvPicPr>
        <p:blipFill>
          <a:blip r:embed="rId3"/>
          <a:stretch>
            <a:fillRect/>
          </a:stretch>
        </p:blipFill>
        <p:spPr>
          <a:xfrm>
            <a:off x="7696200" y="1281849"/>
            <a:ext cx="4939674" cy="4902323"/>
          </a:xfrm>
          <a:prstGeom prst="rect">
            <a:avLst/>
          </a:prstGeom>
        </p:spPr>
      </p:pic>
      <p:sp>
        <p:nvSpPr>
          <p:cNvPr id="3" name="Title 2"/>
          <p:cNvSpPr>
            <a:spLocks noGrp="1"/>
          </p:cNvSpPr>
          <p:nvPr>
            <p:ph type="title"/>
          </p:nvPr>
        </p:nvSpPr>
        <p:spPr/>
        <p:txBody>
          <a:bodyPr/>
          <a:lstStyle/>
          <a:p>
            <a:r>
              <a:rPr lang="en-US" dirty="0"/>
              <a:t>Engaging Mobile Apps</a:t>
            </a:r>
          </a:p>
        </p:txBody>
      </p:sp>
    </p:spTree>
    <p:extLst>
      <p:ext uri="{BB962C8B-B14F-4D97-AF65-F5344CB8AC3E}">
        <p14:creationId xmlns:p14="http://schemas.microsoft.com/office/powerpoint/2010/main" val="130334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Mobile Apps NuGet enables</a:t>
            </a:r>
          </a:p>
        </p:txBody>
      </p:sp>
      <p:sp>
        <p:nvSpPr>
          <p:cNvPr id="8" name="Content Placeholder 7"/>
          <p:cNvSpPr>
            <a:spLocks noGrp="1"/>
          </p:cNvSpPr>
          <p:nvPr>
            <p:ph idx="1"/>
          </p:nvPr>
        </p:nvSpPr>
        <p:spPr/>
        <p:txBody>
          <a:bodyPr/>
          <a:lstStyle/>
          <a:p>
            <a:pPr marL="0" indent="0">
              <a:buNone/>
            </a:pPr>
            <a:r>
              <a:rPr lang="en-US" dirty="0"/>
              <a:t>Identity</a:t>
            </a:r>
          </a:p>
          <a:p>
            <a:pPr marL="0" indent="0">
              <a:buNone/>
            </a:pPr>
            <a:r>
              <a:rPr lang="en-US" dirty="0"/>
              <a:t>Offline Data Sync </a:t>
            </a:r>
          </a:p>
          <a:p>
            <a:pPr marL="0" indent="0">
              <a:buNone/>
            </a:pPr>
            <a:r>
              <a:rPr lang="en-US" dirty="0" smtClean="0"/>
              <a:t>Push Notifications</a:t>
            </a:r>
            <a:endParaRPr lang="en-US" dirty="0"/>
          </a:p>
          <a:p>
            <a:pPr marL="0" indent="0">
              <a:buNone/>
            </a:pPr>
            <a:r>
              <a:rPr lang="en-US" dirty="0" smtClean="0"/>
              <a:t>Client SDK’s </a:t>
            </a:r>
          </a:p>
        </p:txBody>
      </p:sp>
    </p:spTree>
    <p:extLst>
      <p:ext uri="{BB962C8B-B14F-4D97-AF65-F5344CB8AC3E}">
        <p14:creationId xmlns:p14="http://schemas.microsoft.com/office/powerpoint/2010/main" val="30097440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4B </a:t>
            </a:r>
            <a:r>
              <a:rPr lang="en-US" dirty="0" smtClean="0"/>
              <a:t>– API Apps</a:t>
            </a:r>
            <a:endParaRPr lang="en-US" dirty="0"/>
          </a:p>
        </p:txBody>
      </p:sp>
    </p:spTree>
    <p:extLst>
      <p:ext uri="{BB962C8B-B14F-4D97-AF65-F5344CB8AC3E}">
        <p14:creationId xmlns:p14="http://schemas.microsoft.com/office/powerpoint/2010/main" val="23742250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Quickly build and consume APIs in the cloud using</a:t>
            </a:r>
            <a:br>
              <a:rPr lang="en-US" sz="2800" dirty="0"/>
            </a:br>
            <a:r>
              <a:rPr lang="en-US" sz="2800" dirty="0"/>
              <a:t>the language of your choice</a:t>
            </a:r>
          </a:p>
          <a:p>
            <a:r>
              <a:rPr lang="en-US" sz="2800" dirty="0"/>
              <a:t>Secure APIs with Active Directory, single sign-on,</a:t>
            </a:r>
            <a:br>
              <a:rPr lang="en-US" sz="2800" dirty="0"/>
            </a:br>
            <a:r>
              <a:rPr lang="en-US" sz="2800" dirty="0"/>
              <a:t>and </a:t>
            </a:r>
            <a:r>
              <a:rPr lang="en-US" sz="2800" dirty="0" err="1"/>
              <a:t>oAuth</a:t>
            </a:r>
            <a:endParaRPr lang="en-US" sz="2800" dirty="0"/>
          </a:p>
          <a:p>
            <a:r>
              <a:rPr lang="en-US" sz="2800" dirty="0"/>
              <a:t>Generate client proxies or APIs in your language of</a:t>
            </a:r>
            <a:br>
              <a:rPr lang="en-US" sz="2800" dirty="0"/>
            </a:br>
            <a:r>
              <a:rPr lang="en-US" sz="2800" dirty="0"/>
              <a:t>choice</a:t>
            </a:r>
          </a:p>
          <a:p>
            <a:r>
              <a:rPr lang="en-US" sz="2800" dirty="0"/>
              <a:t>Mashup existing enterprise APIs</a:t>
            </a:r>
          </a:p>
          <a:p>
            <a:r>
              <a:rPr lang="en-US" sz="2800" dirty="0"/>
              <a:t>Integrate with API Management and Logic Apps</a:t>
            </a:r>
          </a:p>
        </p:txBody>
      </p:sp>
      <p:pic>
        <p:nvPicPr>
          <p:cNvPr id="8" name="Picture 7"/>
          <p:cNvPicPr>
            <a:picLocks noChangeAspect="1"/>
          </p:cNvPicPr>
          <p:nvPr/>
        </p:nvPicPr>
        <p:blipFill>
          <a:blip r:embed="rId3"/>
          <a:stretch>
            <a:fillRect/>
          </a:stretch>
        </p:blipFill>
        <p:spPr>
          <a:xfrm>
            <a:off x="8954173" y="1676400"/>
            <a:ext cx="2007618" cy="1092518"/>
          </a:xfrm>
          <a:prstGeom prst="rect">
            <a:avLst/>
          </a:prstGeom>
        </p:spPr>
      </p:pic>
      <p:pic>
        <p:nvPicPr>
          <p:cNvPr id="9" name="Picture 8"/>
          <p:cNvPicPr>
            <a:picLocks noChangeAspect="1"/>
          </p:cNvPicPr>
          <p:nvPr/>
        </p:nvPicPr>
        <p:blipFill>
          <a:blip r:embed="rId4"/>
          <a:stretch>
            <a:fillRect/>
          </a:stretch>
        </p:blipFill>
        <p:spPr>
          <a:xfrm>
            <a:off x="9234305" y="3226468"/>
            <a:ext cx="1447353" cy="933776"/>
          </a:xfrm>
          <a:prstGeom prst="rect">
            <a:avLst/>
          </a:prstGeom>
        </p:spPr>
      </p:pic>
      <p:pic>
        <p:nvPicPr>
          <p:cNvPr id="10" name="Picture 9"/>
          <p:cNvPicPr>
            <a:picLocks noChangeAspect="1"/>
          </p:cNvPicPr>
          <p:nvPr/>
        </p:nvPicPr>
        <p:blipFill>
          <a:blip r:embed="rId5"/>
          <a:stretch>
            <a:fillRect/>
          </a:stretch>
        </p:blipFill>
        <p:spPr>
          <a:xfrm>
            <a:off x="8790760" y="4617794"/>
            <a:ext cx="2334440" cy="1213909"/>
          </a:xfrm>
          <a:prstGeom prst="rect">
            <a:avLst/>
          </a:prstGeom>
        </p:spPr>
      </p:pic>
      <p:sp>
        <p:nvSpPr>
          <p:cNvPr id="2" name="Title 1"/>
          <p:cNvSpPr>
            <a:spLocks noGrp="1"/>
          </p:cNvSpPr>
          <p:nvPr>
            <p:ph type="title"/>
          </p:nvPr>
        </p:nvSpPr>
        <p:spPr/>
        <p:txBody>
          <a:bodyPr/>
          <a:lstStyle/>
          <a:p>
            <a:r>
              <a:rPr lang="en-US" dirty="0"/>
              <a:t>API Apps That Connect</a:t>
            </a:r>
          </a:p>
        </p:txBody>
      </p:sp>
    </p:spTree>
    <p:extLst>
      <p:ext uri="{BB962C8B-B14F-4D97-AF65-F5344CB8AC3E}">
        <p14:creationId xmlns:p14="http://schemas.microsoft.com/office/powerpoint/2010/main" val="366264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fade">
                                      <p:cBhvr>
                                        <p:cTn id="27"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4C </a:t>
            </a:r>
            <a:r>
              <a:rPr lang="en-US" dirty="0" smtClean="0"/>
              <a:t>– Logic Apps</a:t>
            </a:r>
            <a:endParaRPr lang="en-US" dirty="0"/>
          </a:p>
        </p:txBody>
      </p:sp>
    </p:spTree>
    <p:extLst>
      <p:ext uri="{BB962C8B-B14F-4D97-AF65-F5344CB8AC3E}">
        <p14:creationId xmlns:p14="http://schemas.microsoft.com/office/powerpoint/2010/main" val="299412124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Create business processes and workflows visually</a:t>
            </a:r>
          </a:p>
          <a:p>
            <a:r>
              <a:rPr lang="en-US" sz="2800" dirty="0"/>
              <a:t>Deliver integration capabilities in web, mobile,</a:t>
            </a:r>
            <a:br>
              <a:rPr lang="en-US" sz="2800" dirty="0"/>
            </a:br>
            <a:r>
              <a:rPr lang="en-US" sz="2800" dirty="0"/>
              <a:t>and API apps</a:t>
            </a:r>
          </a:p>
          <a:p>
            <a:r>
              <a:rPr lang="en-US" sz="2800" dirty="0"/>
              <a:t>Integrate with your SaaS and enterprise applications</a:t>
            </a:r>
          </a:p>
          <a:p>
            <a:r>
              <a:rPr lang="en-US" sz="2800" dirty="0"/>
              <a:t>Automate EAI, B2B, and business processes</a:t>
            </a:r>
          </a:p>
          <a:p>
            <a:r>
              <a:rPr lang="en-US" sz="2800" dirty="0"/>
              <a:t>Connect to on-premises data</a:t>
            </a:r>
          </a:p>
        </p:txBody>
      </p:sp>
      <p:pic>
        <p:nvPicPr>
          <p:cNvPr id="11" name="Picture 10"/>
          <p:cNvPicPr>
            <a:picLocks noChangeAspect="1"/>
          </p:cNvPicPr>
          <p:nvPr/>
        </p:nvPicPr>
        <p:blipFill>
          <a:blip r:embed="rId3"/>
          <a:stretch>
            <a:fillRect/>
          </a:stretch>
        </p:blipFill>
        <p:spPr>
          <a:xfrm>
            <a:off x="8840152" y="1248633"/>
            <a:ext cx="2381128" cy="1307286"/>
          </a:xfrm>
          <a:prstGeom prst="rect">
            <a:avLst/>
          </a:prstGeom>
        </p:spPr>
      </p:pic>
      <p:pic>
        <p:nvPicPr>
          <p:cNvPr id="12" name="Picture 11"/>
          <p:cNvPicPr>
            <a:picLocks noChangeAspect="1"/>
          </p:cNvPicPr>
          <p:nvPr/>
        </p:nvPicPr>
        <p:blipFill>
          <a:blip r:embed="rId4"/>
          <a:stretch>
            <a:fillRect/>
          </a:stretch>
        </p:blipFill>
        <p:spPr>
          <a:xfrm>
            <a:off x="9283695" y="2818470"/>
            <a:ext cx="1494041" cy="1400664"/>
          </a:xfrm>
          <a:prstGeom prst="rect">
            <a:avLst/>
          </a:prstGeom>
        </p:spPr>
      </p:pic>
      <p:pic>
        <p:nvPicPr>
          <p:cNvPr id="13" name="Picture 12"/>
          <p:cNvPicPr>
            <a:picLocks noChangeAspect="1"/>
          </p:cNvPicPr>
          <p:nvPr/>
        </p:nvPicPr>
        <p:blipFill>
          <a:blip r:embed="rId5"/>
          <a:stretch>
            <a:fillRect/>
          </a:stretch>
        </p:blipFill>
        <p:spPr>
          <a:xfrm>
            <a:off x="8816807" y="4481685"/>
            <a:ext cx="2427817" cy="1680797"/>
          </a:xfrm>
          <a:prstGeom prst="rect">
            <a:avLst/>
          </a:prstGeom>
        </p:spPr>
      </p:pic>
      <p:sp>
        <p:nvSpPr>
          <p:cNvPr id="2" name="Title 1"/>
          <p:cNvSpPr>
            <a:spLocks noGrp="1"/>
          </p:cNvSpPr>
          <p:nvPr>
            <p:ph type="title"/>
          </p:nvPr>
        </p:nvSpPr>
        <p:spPr/>
        <p:txBody>
          <a:bodyPr/>
          <a:lstStyle/>
          <a:p>
            <a:r>
              <a:rPr lang="en-US" dirty="0"/>
              <a:t>Workflow Logic Apps for Integration</a:t>
            </a:r>
          </a:p>
        </p:txBody>
      </p:sp>
    </p:spTree>
    <p:extLst>
      <p:ext uri="{BB962C8B-B14F-4D97-AF65-F5344CB8AC3E}">
        <p14:creationId xmlns:p14="http://schemas.microsoft.com/office/powerpoint/2010/main" val="249976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fade">
                                      <p:cBhvr>
                                        <p:cTn id="27"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4D </a:t>
            </a:r>
            <a:r>
              <a:rPr lang="en-US" dirty="0" smtClean="0"/>
              <a:t>– </a:t>
            </a:r>
            <a:r>
              <a:rPr lang="en-US" dirty="0" err="1" smtClean="0"/>
              <a:t>WebJobs</a:t>
            </a:r>
            <a:r>
              <a:rPr lang="en-US" dirty="0" smtClean="0"/>
              <a:t> &amp; </a:t>
            </a:r>
            <a:r>
              <a:rPr lang="en-US" dirty="0" err="1" smtClean="0"/>
              <a:t>Fns</a:t>
            </a:r>
            <a:endParaRPr lang="en-US" dirty="0"/>
          </a:p>
        </p:txBody>
      </p:sp>
    </p:spTree>
    <p:extLst>
      <p:ext uri="{BB962C8B-B14F-4D97-AF65-F5344CB8AC3E}">
        <p14:creationId xmlns:p14="http://schemas.microsoft.com/office/powerpoint/2010/main" val="28464828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Uses of Cloud Computing</a:t>
            </a:r>
          </a:p>
        </p:txBody>
      </p:sp>
      <p:sp>
        <p:nvSpPr>
          <p:cNvPr id="3" name="Content Placeholder 2"/>
          <p:cNvSpPr>
            <a:spLocks noGrp="1"/>
          </p:cNvSpPr>
          <p:nvPr>
            <p:ph idx="1"/>
          </p:nvPr>
        </p:nvSpPr>
        <p:spPr/>
        <p:txBody>
          <a:bodyPr/>
          <a:lstStyle/>
          <a:p>
            <a:r>
              <a:rPr lang="en-US" dirty="0"/>
              <a:t>Create new apps and services</a:t>
            </a:r>
          </a:p>
          <a:p>
            <a:r>
              <a:rPr lang="en-US" dirty="0"/>
              <a:t>Store, backup and recover data</a:t>
            </a:r>
          </a:p>
          <a:p>
            <a:r>
              <a:rPr lang="en-US" dirty="0"/>
              <a:t>Host websites and blogs</a:t>
            </a:r>
          </a:p>
          <a:p>
            <a:r>
              <a:rPr lang="en-US" dirty="0"/>
              <a:t>Ingest and analyze data from sensors and devices</a:t>
            </a:r>
          </a:p>
          <a:p>
            <a:r>
              <a:rPr lang="en-US" dirty="0"/>
              <a:t>Stream audio and video</a:t>
            </a:r>
          </a:p>
          <a:p>
            <a:r>
              <a:rPr lang="en-US" dirty="0"/>
              <a:t>Deliver software on demand</a:t>
            </a:r>
          </a:p>
          <a:p>
            <a:r>
              <a:rPr lang="en-US" dirty="0"/>
              <a:t>Analyze data for patterns and make predictions</a:t>
            </a:r>
          </a:p>
        </p:txBody>
      </p:sp>
    </p:spTree>
    <p:extLst>
      <p:ext uri="{BB962C8B-B14F-4D97-AF65-F5344CB8AC3E}">
        <p14:creationId xmlns:p14="http://schemas.microsoft.com/office/powerpoint/2010/main" val="34041542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smtClean="0"/>
              <a:t>Run business logic</a:t>
            </a:r>
          </a:p>
          <a:p>
            <a:r>
              <a:rPr lang="en-US" sz="2800" dirty="0" smtClean="0"/>
              <a:t>Triggered by time or by events</a:t>
            </a:r>
          </a:p>
          <a:p>
            <a:r>
              <a:rPr lang="en-US" sz="2800" dirty="0" smtClean="0"/>
              <a:t>Enable processing of background work</a:t>
            </a:r>
            <a:endParaRPr lang="en-US" sz="2800" dirty="0"/>
          </a:p>
        </p:txBody>
      </p:sp>
      <p:pic>
        <p:nvPicPr>
          <p:cNvPr id="11" name="Picture 10"/>
          <p:cNvPicPr>
            <a:picLocks noChangeAspect="1"/>
          </p:cNvPicPr>
          <p:nvPr/>
        </p:nvPicPr>
        <p:blipFill>
          <a:blip r:embed="rId3"/>
          <a:stretch>
            <a:fillRect/>
          </a:stretch>
        </p:blipFill>
        <p:spPr>
          <a:xfrm>
            <a:off x="8840152" y="1248633"/>
            <a:ext cx="2381128" cy="1307286"/>
          </a:xfrm>
          <a:prstGeom prst="rect">
            <a:avLst/>
          </a:prstGeom>
        </p:spPr>
      </p:pic>
      <p:pic>
        <p:nvPicPr>
          <p:cNvPr id="12" name="Picture 11"/>
          <p:cNvPicPr>
            <a:picLocks noChangeAspect="1"/>
          </p:cNvPicPr>
          <p:nvPr/>
        </p:nvPicPr>
        <p:blipFill>
          <a:blip r:embed="rId4"/>
          <a:stretch>
            <a:fillRect/>
          </a:stretch>
        </p:blipFill>
        <p:spPr>
          <a:xfrm>
            <a:off x="9283695" y="2818470"/>
            <a:ext cx="1494041" cy="1400664"/>
          </a:xfrm>
          <a:prstGeom prst="rect">
            <a:avLst/>
          </a:prstGeom>
        </p:spPr>
      </p:pic>
      <p:pic>
        <p:nvPicPr>
          <p:cNvPr id="13" name="Picture 12"/>
          <p:cNvPicPr>
            <a:picLocks noChangeAspect="1"/>
          </p:cNvPicPr>
          <p:nvPr/>
        </p:nvPicPr>
        <p:blipFill>
          <a:blip r:embed="rId5"/>
          <a:stretch>
            <a:fillRect/>
          </a:stretch>
        </p:blipFill>
        <p:spPr>
          <a:xfrm>
            <a:off x="8816807" y="4481685"/>
            <a:ext cx="2427817" cy="1680797"/>
          </a:xfrm>
          <a:prstGeom prst="rect">
            <a:avLst/>
          </a:prstGeom>
        </p:spPr>
      </p:pic>
      <p:sp>
        <p:nvSpPr>
          <p:cNvPr id="2" name="Title 1"/>
          <p:cNvSpPr>
            <a:spLocks noGrp="1"/>
          </p:cNvSpPr>
          <p:nvPr>
            <p:ph type="title"/>
          </p:nvPr>
        </p:nvSpPr>
        <p:spPr/>
        <p:txBody>
          <a:bodyPr/>
          <a:lstStyle/>
          <a:p>
            <a:r>
              <a:rPr lang="en-US" dirty="0" err="1" smtClean="0"/>
              <a:t>WebJobs</a:t>
            </a:r>
            <a:r>
              <a:rPr lang="en-US" dirty="0"/>
              <a:t> </a:t>
            </a:r>
            <a:r>
              <a:rPr lang="en-US" dirty="0" smtClean="0"/>
              <a:t>and Functions</a:t>
            </a:r>
            <a:endParaRPr lang="en-US" dirty="0"/>
          </a:p>
        </p:txBody>
      </p:sp>
    </p:spTree>
    <p:extLst>
      <p:ext uri="{BB962C8B-B14F-4D97-AF65-F5344CB8AC3E}">
        <p14:creationId xmlns:p14="http://schemas.microsoft.com/office/powerpoint/2010/main" val="340439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Functions</a:t>
            </a:r>
          </a:p>
        </p:txBody>
      </p:sp>
      <p:sp>
        <p:nvSpPr>
          <p:cNvPr id="3" name="Content Placeholder 2"/>
          <p:cNvSpPr>
            <a:spLocks noGrp="1"/>
          </p:cNvSpPr>
          <p:nvPr>
            <p:ph idx="1"/>
          </p:nvPr>
        </p:nvSpPr>
        <p:spPr>
          <a:xfrm>
            <a:off x="838199" y="1825625"/>
            <a:ext cx="4302811" cy="3670974"/>
          </a:xfrm>
        </p:spPr>
        <p:txBody>
          <a:bodyPr>
            <a:normAutofit/>
          </a:bodyPr>
          <a:lstStyle/>
          <a:p>
            <a:pPr marL="0" indent="0">
              <a:spcBef>
                <a:spcPts val="372"/>
              </a:spcBef>
              <a:buNone/>
            </a:pPr>
            <a:r>
              <a:rPr lang="en-US" sz="2500" dirty="0"/>
              <a:t>Create a “serverless” event-driven experience that extends the existing Azure App Service platform by building “nanoservices” that can scale based on demand</a:t>
            </a:r>
          </a:p>
        </p:txBody>
      </p:sp>
      <p:pic>
        <p:nvPicPr>
          <p:cNvPr id="6" name="Picture 5"/>
          <p:cNvPicPr>
            <a:picLocks noChangeAspect="1"/>
          </p:cNvPicPr>
          <p:nvPr/>
        </p:nvPicPr>
        <p:blipFill>
          <a:blip r:embed="rId3"/>
          <a:stretch>
            <a:fillRect/>
          </a:stretch>
        </p:blipFill>
        <p:spPr>
          <a:xfrm>
            <a:off x="5450789" y="1417638"/>
            <a:ext cx="6207811" cy="3816892"/>
          </a:xfrm>
          <a:prstGeom prst="rect">
            <a:avLst/>
          </a:prstGeom>
        </p:spPr>
      </p:pic>
    </p:spTree>
    <p:extLst>
      <p:ext uri="{BB962C8B-B14F-4D97-AF65-F5344CB8AC3E}">
        <p14:creationId xmlns:p14="http://schemas.microsoft.com/office/powerpoint/2010/main" val="323917318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Supported Languages and Tools</a:t>
            </a:r>
          </a:p>
        </p:txBody>
      </p:sp>
      <p:grpSp>
        <p:nvGrpSpPr>
          <p:cNvPr id="3" name="Group 2"/>
          <p:cNvGrpSpPr/>
          <p:nvPr/>
        </p:nvGrpSpPr>
        <p:grpSpPr>
          <a:xfrm>
            <a:off x="5800624" y="1600200"/>
            <a:ext cx="5172176" cy="3621518"/>
            <a:chOff x="4895849" y="1335654"/>
            <a:chExt cx="6357452" cy="4451439"/>
          </a:xfrm>
        </p:grpSpPr>
        <p:pic>
          <p:nvPicPr>
            <p:cNvPr id="38" name="Picture 37"/>
            <p:cNvPicPr>
              <a:picLocks noChangeAspect="1"/>
            </p:cNvPicPr>
            <p:nvPr/>
          </p:nvPicPr>
          <p:blipFill>
            <a:blip r:embed="rId3"/>
            <a:stretch>
              <a:fillRect/>
            </a:stretch>
          </p:blipFill>
          <p:spPr>
            <a:xfrm>
              <a:off x="4895849" y="1660848"/>
              <a:ext cx="5543551" cy="4126245"/>
            </a:xfrm>
            <a:prstGeom prst="rect">
              <a:avLst/>
            </a:prstGeom>
            <a:ln>
              <a:solidFill>
                <a:schemeClr val="tx1">
                  <a:lumMod val="75000"/>
                  <a:lumOff val="25000"/>
                </a:schemeClr>
              </a:solidFill>
            </a:ln>
          </p:spPr>
        </p:pic>
        <p:pic>
          <p:nvPicPr>
            <p:cNvPr id="39" name="Picture 38"/>
            <p:cNvPicPr>
              <a:picLocks noChangeAspect="1"/>
            </p:cNvPicPr>
            <p:nvPr/>
          </p:nvPicPr>
          <p:blipFill>
            <a:blip r:embed="rId4"/>
            <a:stretch>
              <a:fillRect/>
            </a:stretch>
          </p:blipFill>
          <p:spPr>
            <a:xfrm>
              <a:off x="6456766" y="1335654"/>
              <a:ext cx="4796535" cy="3056467"/>
            </a:xfrm>
            <a:prstGeom prst="rect">
              <a:avLst/>
            </a:prstGeom>
            <a:ln>
              <a:solidFill>
                <a:schemeClr val="tx1">
                  <a:lumMod val="75000"/>
                  <a:lumOff val="25000"/>
                </a:schemeClr>
              </a:solidFill>
            </a:ln>
          </p:spPr>
        </p:pic>
      </p:grpSp>
      <p:sp>
        <p:nvSpPr>
          <p:cNvPr id="40" name="Content Placeholder 2"/>
          <p:cNvSpPr>
            <a:spLocks noGrp="1"/>
          </p:cNvSpPr>
          <p:nvPr>
            <p:ph idx="1"/>
          </p:nvPr>
        </p:nvSpPr>
        <p:spPr>
          <a:xfrm>
            <a:off x="838200" y="1825625"/>
            <a:ext cx="4343400" cy="3670974"/>
          </a:xfrm>
        </p:spPr>
        <p:txBody>
          <a:bodyPr>
            <a:normAutofit/>
          </a:bodyPr>
          <a:lstStyle/>
          <a:p>
            <a:pPr marL="0" indent="0">
              <a:spcBef>
                <a:spcPts val="372"/>
              </a:spcBef>
              <a:buNone/>
            </a:pPr>
            <a:r>
              <a:rPr lang="en-US" sz="2500" dirty="0"/>
              <a:t>Create functions in JavaScript, C#, Python, and PHP, as well as scripting options such as Bash, Batch, and PowerShell, that can be triggered by virtually any event in Azure, 3rd party services, or on premise systems</a:t>
            </a:r>
          </a:p>
        </p:txBody>
      </p:sp>
    </p:spTree>
    <p:extLst>
      <p:ext uri="{BB962C8B-B14F-4D97-AF65-F5344CB8AC3E}">
        <p14:creationId xmlns:p14="http://schemas.microsoft.com/office/powerpoint/2010/main" val="9444705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Scenarios</a:t>
            </a:r>
          </a:p>
        </p:txBody>
      </p:sp>
      <p:grpSp>
        <p:nvGrpSpPr>
          <p:cNvPr id="28" name="Group 27"/>
          <p:cNvGrpSpPr/>
          <p:nvPr/>
        </p:nvGrpSpPr>
        <p:grpSpPr>
          <a:xfrm>
            <a:off x="7324056" y="1295400"/>
            <a:ext cx="2910555" cy="4093322"/>
            <a:chOff x="7492456" y="1380375"/>
            <a:chExt cx="2910555" cy="4093322"/>
          </a:xfrm>
        </p:grpSpPr>
        <p:sp>
          <p:nvSpPr>
            <p:cNvPr id="29" name="Rectangle 28"/>
            <p:cNvSpPr/>
            <p:nvPr/>
          </p:nvSpPr>
          <p:spPr>
            <a:xfrm>
              <a:off x="8070436" y="1380375"/>
              <a:ext cx="1746409" cy="957532"/>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dirty="0"/>
                <a:t>Your App or Service</a:t>
              </a:r>
            </a:p>
          </p:txBody>
        </p:sp>
        <p:pic>
          <p:nvPicPr>
            <p:cNvPr id="30" name="Picture 29"/>
            <p:cNvPicPr>
              <a:picLocks noChangeAspect="1"/>
            </p:cNvPicPr>
            <p:nvPr/>
          </p:nvPicPr>
          <p:blipFill>
            <a:blip r:embed="rId3"/>
            <a:stretch>
              <a:fillRect/>
            </a:stretch>
          </p:blipFill>
          <p:spPr>
            <a:xfrm>
              <a:off x="8332373" y="2589877"/>
              <a:ext cx="1222534" cy="1222534"/>
            </a:xfrm>
            <a:prstGeom prst="rect">
              <a:avLst/>
            </a:prstGeom>
          </p:spPr>
        </p:pic>
        <p:grpSp>
          <p:nvGrpSpPr>
            <p:cNvPr id="31" name="Group 30"/>
            <p:cNvGrpSpPr/>
            <p:nvPr/>
          </p:nvGrpSpPr>
          <p:grpSpPr>
            <a:xfrm>
              <a:off x="7492456" y="4056467"/>
              <a:ext cx="2910555" cy="1417230"/>
              <a:chOff x="7492456" y="4037417"/>
              <a:chExt cx="2910555" cy="1417230"/>
            </a:xfrm>
          </p:grpSpPr>
          <p:sp>
            <p:nvSpPr>
              <p:cNvPr id="34" name="Rectangle 33"/>
              <p:cNvSpPr/>
              <p:nvPr/>
            </p:nvSpPr>
            <p:spPr>
              <a:xfrm>
                <a:off x="7492456" y="4037417"/>
                <a:ext cx="967455"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Office 365</a:t>
                </a:r>
              </a:p>
            </p:txBody>
          </p:sp>
          <p:sp>
            <p:nvSpPr>
              <p:cNvPr id="35" name="Rectangle 34"/>
              <p:cNvSpPr/>
              <p:nvPr/>
            </p:nvSpPr>
            <p:spPr>
              <a:xfrm>
                <a:off x="8459912" y="4037417"/>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Office Graph</a:t>
                </a:r>
              </a:p>
            </p:txBody>
          </p:sp>
          <p:sp>
            <p:nvSpPr>
              <p:cNvPr id="36" name="Rectangle 35"/>
              <p:cNvSpPr/>
              <p:nvPr/>
            </p:nvSpPr>
            <p:spPr>
              <a:xfrm>
                <a:off x="9427367" y="4037417"/>
                <a:ext cx="975644"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Azure Storage</a:t>
                </a:r>
              </a:p>
            </p:txBody>
          </p:sp>
          <p:sp>
            <p:nvSpPr>
              <p:cNvPr id="37" name="Rectangle 36"/>
              <p:cNvSpPr/>
              <p:nvPr/>
            </p:nvSpPr>
            <p:spPr>
              <a:xfrm>
                <a:off x="9426699"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Other Functions</a:t>
                </a:r>
              </a:p>
            </p:txBody>
          </p:sp>
          <p:sp>
            <p:nvSpPr>
              <p:cNvPr id="38" name="Rectangle 37"/>
              <p:cNvSpPr/>
              <p:nvPr/>
            </p:nvSpPr>
            <p:spPr>
              <a:xfrm>
                <a:off x="7492457"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Legacy Systems</a:t>
                </a:r>
              </a:p>
            </p:txBody>
          </p:sp>
          <p:sp>
            <p:nvSpPr>
              <p:cNvPr id="39" name="Rectangle 38"/>
              <p:cNvSpPr/>
              <p:nvPr/>
            </p:nvSpPr>
            <p:spPr>
              <a:xfrm>
                <a:off x="8451055" y="4746032"/>
                <a:ext cx="976312" cy="708615"/>
              </a:xfrm>
              <a:prstGeom prst="rect">
                <a:avLst/>
              </a:prstGeom>
              <a:solidFill>
                <a:srgbClr val="0882D5"/>
              </a:solidFill>
              <a:ln w="6350">
                <a:solidFill>
                  <a:srgbClr val="595959"/>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Web Services</a:t>
                </a:r>
              </a:p>
            </p:txBody>
          </p:sp>
        </p:grpSp>
        <p:cxnSp>
          <p:nvCxnSpPr>
            <p:cNvPr id="32" name="Straight Arrow Connector 31"/>
            <p:cNvCxnSpPr>
              <a:stCxn id="29" idx="2"/>
              <a:endCxn id="30" idx="0"/>
            </p:cNvCxnSpPr>
            <p:nvPr/>
          </p:nvCxnSpPr>
          <p:spPr>
            <a:xfrm flipH="1">
              <a:off x="8943640" y="2337907"/>
              <a:ext cx="1" cy="251970"/>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30" idx="2"/>
              <a:endCxn id="35" idx="0"/>
            </p:cNvCxnSpPr>
            <p:nvPr/>
          </p:nvCxnSpPr>
          <p:spPr>
            <a:xfrm>
              <a:off x="8943640" y="3812411"/>
              <a:ext cx="4428" cy="244056"/>
            </a:xfrm>
            <a:prstGeom prst="straightConnector1">
              <a:avLst/>
            </a:prstGeom>
            <a:ln w="6350" cmpd="sng">
              <a:solidFill>
                <a:srgbClr val="595959"/>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40" name="Content Placeholder 2"/>
          <p:cNvSpPr>
            <a:spLocks noGrp="1"/>
          </p:cNvSpPr>
          <p:nvPr>
            <p:ph idx="1"/>
          </p:nvPr>
        </p:nvSpPr>
        <p:spPr>
          <a:xfrm>
            <a:off x="228600" y="1524000"/>
            <a:ext cx="5729748" cy="4196402"/>
          </a:xfrm>
        </p:spPr>
        <p:txBody>
          <a:bodyPr>
            <a:normAutofit fontScale="92500" lnSpcReduction="10000"/>
          </a:bodyPr>
          <a:lstStyle/>
          <a:p>
            <a:pPr marL="685800" indent="-346075"/>
            <a:r>
              <a:rPr lang="en-US" dirty="0"/>
              <a:t>Timer-based processing</a:t>
            </a:r>
          </a:p>
          <a:p>
            <a:pPr marL="685800" indent="-346075"/>
            <a:r>
              <a:rPr lang="en-US" dirty="0"/>
              <a:t>Azure service event processing</a:t>
            </a:r>
          </a:p>
          <a:p>
            <a:pPr marL="685800" indent="-346075"/>
            <a:r>
              <a:rPr lang="en-US" dirty="0"/>
              <a:t>SaaS event processing </a:t>
            </a:r>
          </a:p>
          <a:p>
            <a:pPr marL="685800" indent="-346075"/>
            <a:r>
              <a:rPr lang="en-US" dirty="0"/>
              <a:t>Serverless web application architectures</a:t>
            </a:r>
          </a:p>
          <a:p>
            <a:pPr marL="685800" indent="-346075"/>
            <a:r>
              <a:rPr lang="en-US" dirty="0"/>
              <a:t>Serverless mobile </a:t>
            </a:r>
            <a:r>
              <a:rPr lang="en-US" dirty="0" err="1"/>
              <a:t>backends</a:t>
            </a:r>
            <a:endParaRPr lang="en-US" dirty="0"/>
          </a:p>
          <a:p>
            <a:pPr marL="685800" indent="-346075"/>
            <a:r>
              <a:rPr lang="en-US" dirty="0"/>
              <a:t>Real-time stream processing</a:t>
            </a:r>
          </a:p>
          <a:p>
            <a:pPr marL="685800" indent="-346075"/>
            <a:r>
              <a:rPr lang="en-US" dirty="0"/>
              <a:t>Real-time bot messaging</a:t>
            </a:r>
          </a:p>
        </p:txBody>
      </p:sp>
    </p:spTree>
    <p:extLst>
      <p:ext uri="{BB962C8B-B14F-4D97-AF65-F5344CB8AC3E}">
        <p14:creationId xmlns:p14="http://schemas.microsoft.com/office/powerpoint/2010/main" val="234747444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App Templates</a:t>
            </a:r>
          </a:p>
        </p:txBody>
      </p:sp>
      <p:sp>
        <p:nvSpPr>
          <p:cNvPr id="3" name="Content Placeholder 2"/>
          <p:cNvSpPr>
            <a:spLocks noGrp="1"/>
          </p:cNvSpPr>
          <p:nvPr>
            <p:ph idx="1"/>
          </p:nvPr>
        </p:nvSpPr>
        <p:spPr>
          <a:xfrm>
            <a:off x="685800" y="1550322"/>
            <a:ext cx="5638800" cy="1635330"/>
          </a:xfrm>
        </p:spPr>
        <p:txBody>
          <a:bodyPr>
            <a:normAutofit/>
          </a:bodyPr>
          <a:lstStyle/>
          <a:p>
            <a:pPr marL="0" indent="0">
              <a:buNone/>
            </a:pPr>
            <a:r>
              <a:rPr lang="en-US" sz="2500" dirty="0"/>
              <a:t>Function App templates are categorized into general areas of Timer, Data Processing, and </a:t>
            </a:r>
            <a:r>
              <a:rPr lang="en-US" sz="2500" dirty="0" err="1"/>
              <a:t>Webhook</a:t>
            </a:r>
            <a:r>
              <a:rPr lang="en-US" sz="2500" dirty="0"/>
              <a:t> &amp; API</a:t>
            </a:r>
          </a:p>
          <a:p>
            <a:pPr marL="0" indent="0">
              <a:buNone/>
            </a:pPr>
            <a:endParaRPr lang="en-US" sz="2500" dirty="0"/>
          </a:p>
        </p:txBody>
      </p:sp>
      <p:pic>
        <p:nvPicPr>
          <p:cNvPr id="4" name="Picture 3"/>
          <p:cNvPicPr>
            <a:picLocks noChangeAspect="1"/>
          </p:cNvPicPr>
          <p:nvPr/>
        </p:nvPicPr>
        <p:blipFill>
          <a:blip r:embed="rId3"/>
          <a:stretch>
            <a:fillRect/>
          </a:stretch>
        </p:blipFill>
        <p:spPr>
          <a:xfrm>
            <a:off x="990600" y="3200400"/>
            <a:ext cx="4723332" cy="2907151"/>
          </a:xfrm>
          <a:prstGeom prst="rect">
            <a:avLst/>
          </a:prstGeom>
        </p:spPr>
      </p:pic>
      <p:sp>
        <p:nvSpPr>
          <p:cNvPr id="5" name="Content Placeholder 2"/>
          <p:cNvSpPr txBox="1">
            <a:spLocks/>
          </p:cNvSpPr>
          <p:nvPr/>
        </p:nvSpPr>
        <p:spPr>
          <a:xfrm>
            <a:off x="6629400" y="1579077"/>
            <a:ext cx="4574458" cy="4680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7388" indent="-342900">
              <a:spcBef>
                <a:spcPts val="372"/>
              </a:spcBef>
            </a:pPr>
            <a:r>
              <a:rPr lang="en-US" dirty="0" err="1"/>
              <a:t>BlobTrigger</a:t>
            </a:r>
            <a:endParaRPr lang="en-US" dirty="0"/>
          </a:p>
          <a:p>
            <a:pPr marL="687388" indent="-342900">
              <a:spcBef>
                <a:spcPts val="372"/>
              </a:spcBef>
            </a:pPr>
            <a:r>
              <a:rPr lang="en-US" dirty="0" err="1"/>
              <a:t>EventHubTrigger</a:t>
            </a:r>
            <a:endParaRPr lang="en-US" dirty="0"/>
          </a:p>
          <a:p>
            <a:pPr marL="687388" indent="-342900">
              <a:spcBef>
                <a:spcPts val="372"/>
              </a:spcBef>
            </a:pPr>
            <a:r>
              <a:rPr lang="en-US" dirty="0"/>
              <a:t>Generic </a:t>
            </a:r>
            <a:r>
              <a:rPr lang="en-US" dirty="0" err="1"/>
              <a:t>webhook</a:t>
            </a:r>
            <a:endParaRPr lang="en-US" dirty="0"/>
          </a:p>
          <a:p>
            <a:pPr marL="687388" indent="-342900">
              <a:spcBef>
                <a:spcPts val="372"/>
              </a:spcBef>
            </a:pPr>
            <a:r>
              <a:rPr lang="en-US" dirty="0"/>
              <a:t>GitHub </a:t>
            </a:r>
            <a:r>
              <a:rPr lang="en-US" dirty="0" err="1"/>
              <a:t>webhook</a:t>
            </a:r>
            <a:endParaRPr lang="en-US" dirty="0"/>
          </a:p>
          <a:p>
            <a:pPr marL="687388" indent="-342900">
              <a:spcBef>
                <a:spcPts val="372"/>
              </a:spcBef>
            </a:pPr>
            <a:r>
              <a:rPr lang="en-US" dirty="0" err="1"/>
              <a:t>HTTPTrigger</a:t>
            </a:r>
            <a:endParaRPr lang="en-US" dirty="0"/>
          </a:p>
          <a:p>
            <a:pPr marL="687388" indent="-342900">
              <a:spcBef>
                <a:spcPts val="372"/>
              </a:spcBef>
            </a:pPr>
            <a:r>
              <a:rPr lang="en-US" dirty="0" err="1"/>
              <a:t>QueueTrigger</a:t>
            </a:r>
            <a:endParaRPr lang="en-US" dirty="0"/>
          </a:p>
          <a:p>
            <a:pPr marL="687388" indent="-342900">
              <a:spcBef>
                <a:spcPts val="372"/>
              </a:spcBef>
            </a:pPr>
            <a:r>
              <a:rPr lang="en-US" dirty="0" err="1"/>
              <a:t>ServiceBusQueueTrigger</a:t>
            </a:r>
            <a:endParaRPr lang="en-US" dirty="0"/>
          </a:p>
          <a:p>
            <a:pPr marL="687388" indent="-342900">
              <a:spcBef>
                <a:spcPts val="372"/>
              </a:spcBef>
            </a:pPr>
            <a:r>
              <a:rPr lang="en-US" dirty="0" err="1"/>
              <a:t>ServiceBusTopicTrigger</a:t>
            </a:r>
            <a:endParaRPr lang="en-US" dirty="0"/>
          </a:p>
          <a:p>
            <a:pPr marL="687388" indent="-342900">
              <a:spcBef>
                <a:spcPts val="372"/>
              </a:spcBef>
            </a:pPr>
            <a:r>
              <a:rPr lang="en-US" dirty="0" err="1"/>
              <a:t>TimerTrigger</a:t>
            </a:r>
            <a:endParaRPr lang="en-US" dirty="0"/>
          </a:p>
          <a:p>
            <a:pPr marL="687388" indent="-342900">
              <a:spcBef>
                <a:spcPts val="372"/>
              </a:spcBef>
            </a:pPr>
            <a:r>
              <a:rPr lang="en-US" dirty="0"/>
              <a:t>Blank &amp; Experimental</a:t>
            </a:r>
          </a:p>
        </p:txBody>
      </p:sp>
    </p:spTree>
    <p:extLst>
      <p:ext uri="{BB962C8B-B14F-4D97-AF65-F5344CB8AC3E}">
        <p14:creationId xmlns:p14="http://schemas.microsoft.com/office/powerpoint/2010/main" val="165249164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Timer Function Apps</a:t>
            </a:r>
          </a:p>
        </p:txBody>
      </p:sp>
      <p:sp>
        <p:nvSpPr>
          <p:cNvPr id="3" name="Content Placeholder 2"/>
          <p:cNvSpPr>
            <a:spLocks noGrp="1"/>
          </p:cNvSpPr>
          <p:nvPr>
            <p:ph idx="1"/>
          </p:nvPr>
        </p:nvSpPr>
        <p:spPr>
          <a:xfrm>
            <a:off x="228600" y="1510626"/>
            <a:ext cx="10515601" cy="3670974"/>
          </a:xfrm>
        </p:spPr>
        <p:txBody>
          <a:bodyPr>
            <a:normAutofit fontScale="92500"/>
          </a:bodyPr>
          <a:lstStyle/>
          <a:p>
            <a:pPr marL="687388" indent="-342900"/>
            <a:r>
              <a:rPr lang="en-US" dirty="0"/>
              <a:t>Run at explicitly specified intervals, like every day at 2:00 am using CRON expressions, like “0 */5 * * * *“ (every 5 minutes)</a:t>
            </a:r>
          </a:p>
          <a:p>
            <a:pPr marL="687388" indent="-342900"/>
            <a:r>
              <a:rPr lang="en-US" dirty="0"/>
              <a:t>Can send information to other systems, but typically don’t “return” information, only write to logs</a:t>
            </a:r>
          </a:p>
          <a:p>
            <a:pPr marL="687388" indent="-342900"/>
            <a:r>
              <a:rPr lang="en-US" dirty="0"/>
              <a:t>Great for redundant cleanup and data management</a:t>
            </a:r>
          </a:p>
          <a:p>
            <a:pPr marL="687388" indent="-342900"/>
            <a:r>
              <a:rPr lang="en-US" dirty="0"/>
              <a:t>Great for checking state of services</a:t>
            </a:r>
          </a:p>
          <a:p>
            <a:pPr marL="687388" indent="-342900"/>
            <a:r>
              <a:rPr lang="en-US" dirty="0"/>
              <a:t>Can be combined with other functions</a:t>
            </a:r>
          </a:p>
          <a:p>
            <a:pPr marL="0" indent="0">
              <a:buNone/>
            </a:pPr>
            <a:endParaRPr lang="en-US" dirty="0"/>
          </a:p>
        </p:txBody>
      </p:sp>
    </p:spTree>
    <p:extLst>
      <p:ext uri="{BB962C8B-B14F-4D97-AF65-F5344CB8AC3E}">
        <p14:creationId xmlns:p14="http://schemas.microsoft.com/office/powerpoint/2010/main" val="369375215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Processing Function Apps</a:t>
            </a:r>
          </a:p>
        </p:txBody>
      </p:sp>
      <p:sp>
        <p:nvSpPr>
          <p:cNvPr id="3" name="Content Placeholder 2"/>
          <p:cNvSpPr>
            <a:spLocks noGrp="1"/>
          </p:cNvSpPr>
          <p:nvPr>
            <p:ph idx="1"/>
          </p:nvPr>
        </p:nvSpPr>
        <p:spPr>
          <a:xfrm>
            <a:off x="228600" y="1524000"/>
            <a:ext cx="10515601" cy="3670974"/>
          </a:xfrm>
        </p:spPr>
        <p:txBody>
          <a:bodyPr>
            <a:noAutofit/>
          </a:bodyPr>
          <a:lstStyle/>
          <a:p>
            <a:pPr marL="687388" indent="-342900"/>
            <a:r>
              <a:rPr lang="en-US" sz="3000" dirty="0"/>
              <a:t>Run when triggered by a data event, such as an item being added to a queue or container</a:t>
            </a:r>
          </a:p>
          <a:p>
            <a:pPr marL="687388" indent="-342900"/>
            <a:r>
              <a:rPr lang="en-US" sz="3000" dirty="0"/>
              <a:t>Typically have in and out parameters</a:t>
            </a:r>
          </a:p>
          <a:p>
            <a:pPr marL="687388" indent="-342900"/>
            <a:r>
              <a:rPr lang="en-US" sz="3000" dirty="0"/>
              <a:t>Great for responding to CRUD events</a:t>
            </a:r>
          </a:p>
          <a:p>
            <a:pPr marL="687388" indent="-342900"/>
            <a:r>
              <a:rPr lang="en-US" sz="3000" dirty="0"/>
              <a:t>Great for performing CRUD events</a:t>
            </a:r>
          </a:p>
          <a:p>
            <a:pPr marL="687388" indent="-342900"/>
            <a:r>
              <a:rPr lang="en-US" sz="3000" dirty="0"/>
              <a:t>Great for moving content</a:t>
            </a:r>
          </a:p>
          <a:p>
            <a:pPr marL="687388" indent="-342900"/>
            <a:r>
              <a:rPr lang="en-US" sz="3000" dirty="0"/>
              <a:t>Access data across services</a:t>
            </a:r>
          </a:p>
          <a:p>
            <a:pPr marL="0" indent="0">
              <a:buNone/>
            </a:pPr>
            <a:endParaRPr lang="en-US" sz="30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5800" y="3323544"/>
            <a:ext cx="2616468" cy="1558747"/>
          </a:xfrm>
          <a:prstGeom prst="rect">
            <a:avLst/>
          </a:prstGeom>
        </p:spPr>
      </p:pic>
    </p:spTree>
    <p:extLst>
      <p:ext uri="{BB962C8B-B14F-4D97-AF65-F5344CB8AC3E}">
        <p14:creationId xmlns:p14="http://schemas.microsoft.com/office/powerpoint/2010/main" val="52263187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Webhook &amp; API Function Apps</a:t>
            </a:r>
          </a:p>
        </p:txBody>
      </p:sp>
      <p:sp>
        <p:nvSpPr>
          <p:cNvPr id="3" name="Content Placeholder 2"/>
          <p:cNvSpPr>
            <a:spLocks noGrp="1"/>
          </p:cNvSpPr>
          <p:nvPr>
            <p:ph idx="1"/>
          </p:nvPr>
        </p:nvSpPr>
        <p:spPr>
          <a:xfrm>
            <a:off x="228600" y="1524000"/>
            <a:ext cx="10394483" cy="4408027"/>
          </a:xfrm>
        </p:spPr>
        <p:txBody>
          <a:bodyPr>
            <a:normAutofit/>
          </a:bodyPr>
          <a:lstStyle/>
          <a:p>
            <a:pPr marL="687388" indent="-342900"/>
            <a:r>
              <a:rPr lang="en-US" sz="2800" dirty="0"/>
              <a:t>Triggered by events in other services, like GitHub, Team Foundation Services, Office 365, OneDrive, Microsoft PowerApps</a:t>
            </a:r>
          </a:p>
          <a:p>
            <a:pPr marL="687388" indent="-342900"/>
            <a:r>
              <a:rPr lang="en-US" sz="2800" dirty="0"/>
              <a:t>Takes in a request and sends back a response</a:t>
            </a:r>
          </a:p>
          <a:p>
            <a:pPr marL="687388" indent="-342900"/>
            <a:r>
              <a:rPr lang="en-US" sz="2800" dirty="0"/>
              <a:t>Often mimic Web API and legacy web services flows</a:t>
            </a:r>
          </a:p>
          <a:p>
            <a:pPr marL="687388" indent="-342900"/>
            <a:r>
              <a:rPr lang="en-US" sz="2800" dirty="0"/>
              <a:t>Typically need CORS settings managed</a:t>
            </a:r>
          </a:p>
          <a:p>
            <a:pPr marL="687388" indent="-342900"/>
            <a:r>
              <a:rPr lang="en-US" sz="2800" dirty="0"/>
              <a:t>Best for exposing functionality to other apps and services</a:t>
            </a:r>
          </a:p>
          <a:p>
            <a:pPr marL="687388" indent="-342900"/>
            <a:r>
              <a:rPr lang="en-US" sz="2800" dirty="0"/>
              <a:t>Great for building Logic Apps</a:t>
            </a:r>
          </a:p>
          <a:p>
            <a:pPr marL="0" indent="0">
              <a:buNone/>
            </a:pPr>
            <a:endParaRPr lang="en-US" sz="2800" dirty="0"/>
          </a:p>
        </p:txBody>
      </p:sp>
    </p:spTree>
    <p:extLst>
      <p:ext uri="{BB962C8B-B14F-4D97-AF65-F5344CB8AC3E}">
        <p14:creationId xmlns:p14="http://schemas.microsoft.com/office/powerpoint/2010/main" val="206965051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521678" y="1825624"/>
            <a:ext cx="3500284" cy="3588774"/>
          </a:xfrm>
          <a:prstGeom prst="rect">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code</a:t>
            </a:r>
          </a:p>
        </p:txBody>
      </p:sp>
      <p:sp>
        <p:nvSpPr>
          <p:cNvPr id="2" name="Title 1"/>
          <p:cNvSpPr>
            <a:spLocks noGrp="1"/>
          </p:cNvSpPr>
          <p:nvPr>
            <p:ph type="title"/>
          </p:nvPr>
        </p:nvSpPr>
        <p:spPr/>
        <p:txBody>
          <a:bodyPr/>
          <a:lstStyle/>
          <a:p>
            <a:r>
              <a:rPr lang="en-US" dirty="0"/>
              <a:t>Anatomy of a Function</a:t>
            </a:r>
          </a:p>
        </p:txBody>
      </p:sp>
      <p:sp>
        <p:nvSpPr>
          <p:cNvPr id="3" name="Content Placeholder 2"/>
          <p:cNvSpPr>
            <a:spLocks noGrp="1"/>
          </p:cNvSpPr>
          <p:nvPr>
            <p:ph idx="1"/>
          </p:nvPr>
        </p:nvSpPr>
        <p:spPr>
          <a:xfrm>
            <a:off x="228600" y="1535573"/>
            <a:ext cx="6477001" cy="4408027"/>
          </a:xfrm>
        </p:spPr>
        <p:txBody>
          <a:bodyPr>
            <a:normAutofit fontScale="92500" lnSpcReduction="20000"/>
          </a:bodyPr>
          <a:lstStyle/>
          <a:p>
            <a:pPr marL="687388" indent="-342900"/>
            <a:r>
              <a:rPr lang="en-US" dirty="0"/>
              <a:t>A “Run” file that containing the function code</a:t>
            </a:r>
          </a:p>
          <a:p>
            <a:pPr marL="687388" indent="-342900"/>
            <a:r>
              <a:rPr lang="en-US" dirty="0"/>
              <a:t>A “Function” file containing all service and trigger bindings and parameters</a:t>
            </a:r>
          </a:p>
          <a:p>
            <a:pPr marL="687388" indent="-342900"/>
            <a:r>
              <a:rPr lang="en-US" dirty="0"/>
              <a:t>A “Project” file containing project assembly and NuGet package references</a:t>
            </a:r>
          </a:p>
          <a:p>
            <a:pPr marL="687388" indent="-342900"/>
            <a:r>
              <a:rPr lang="en-US" dirty="0"/>
              <a:t>App Service settings, such as connection strings and API keys</a:t>
            </a:r>
          </a:p>
          <a:p>
            <a:pPr marL="0" indent="0">
              <a:buNone/>
            </a:pPr>
            <a:endParaRPr lang="en-US" dirty="0"/>
          </a:p>
        </p:txBody>
      </p:sp>
      <p:sp>
        <p:nvSpPr>
          <p:cNvPr id="4" name="Rectangle 3"/>
          <p:cNvSpPr/>
          <p:nvPr/>
        </p:nvSpPr>
        <p:spPr>
          <a:xfrm>
            <a:off x="7994646" y="4174901"/>
            <a:ext cx="2358722" cy="85083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.NET Core and Project references</a:t>
            </a:r>
          </a:p>
        </p:txBody>
      </p:sp>
      <p:sp>
        <p:nvSpPr>
          <p:cNvPr id="5" name="Rectangle 4"/>
          <p:cNvSpPr/>
          <p:nvPr/>
        </p:nvSpPr>
        <p:spPr>
          <a:xfrm>
            <a:off x="7994645" y="3030772"/>
            <a:ext cx="2358723" cy="850836"/>
          </a:xfrm>
          <a:prstGeom prst="rect">
            <a:avLst/>
          </a:prstGeom>
          <a:solidFill>
            <a:srgbClr val="4D9C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Function configuration</a:t>
            </a:r>
          </a:p>
        </p:txBody>
      </p:sp>
      <p:sp>
        <p:nvSpPr>
          <p:cNvPr id="6" name="Rectangle 5"/>
          <p:cNvSpPr/>
          <p:nvPr/>
        </p:nvSpPr>
        <p:spPr>
          <a:xfrm>
            <a:off x="7994645" y="2289844"/>
            <a:ext cx="2358722" cy="42247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Executable code</a:t>
            </a:r>
          </a:p>
        </p:txBody>
      </p:sp>
    </p:spTree>
    <p:extLst>
      <p:ext uri="{BB962C8B-B14F-4D97-AF65-F5344CB8AC3E}">
        <p14:creationId xmlns:p14="http://schemas.microsoft.com/office/powerpoint/2010/main" val="3590382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Bindings</a:t>
            </a:r>
          </a:p>
        </p:txBody>
      </p:sp>
      <p:graphicFrame>
        <p:nvGraphicFramePr>
          <p:cNvPr id="7" name="Table 6"/>
          <p:cNvGraphicFramePr>
            <a:graphicFrameLocks noGrp="1"/>
          </p:cNvGraphicFramePr>
          <p:nvPr>
            <p:extLst/>
          </p:nvPr>
        </p:nvGraphicFramePr>
        <p:xfrm>
          <a:off x="623937" y="2362200"/>
          <a:ext cx="10160001" cy="3804552"/>
        </p:xfrm>
        <a:graphic>
          <a:graphicData uri="http://schemas.openxmlformats.org/drawingml/2006/table">
            <a:tbl>
              <a:tblPr firstRow="1" bandRow="1">
                <a:tableStyleId>{5C22544A-7EE6-4342-B048-85BDC9FD1C3A}</a:tableStyleId>
              </a:tblPr>
              <a:tblGrid>
                <a:gridCol w="3052332">
                  <a:extLst>
                    <a:ext uri="{9D8B030D-6E8A-4147-A177-3AD203B41FA5}">
                      <a16:colId xmlns:a16="http://schemas.microsoft.com/office/drawing/2014/main" val="1381631012"/>
                    </a:ext>
                  </a:extLst>
                </a:gridCol>
                <a:gridCol w="3418879">
                  <a:extLst>
                    <a:ext uri="{9D8B030D-6E8A-4147-A177-3AD203B41FA5}">
                      <a16:colId xmlns:a16="http://schemas.microsoft.com/office/drawing/2014/main" val="268957825"/>
                    </a:ext>
                  </a:extLst>
                </a:gridCol>
                <a:gridCol w="1139627">
                  <a:extLst>
                    <a:ext uri="{9D8B030D-6E8A-4147-A177-3AD203B41FA5}">
                      <a16:colId xmlns:a16="http://schemas.microsoft.com/office/drawing/2014/main" val="3697201972"/>
                    </a:ext>
                  </a:extLst>
                </a:gridCol>
                <a:gridCol w="1349557">
                  <a:extLst>
                    <a:ext uri="{9D8B030D-6E8A-4147-A177-3AD203B41FA5}">
                      <a16:colId xmlns:a16="http://schemas.microsoft.com/office/drawing/2014/main" val="1062125523"/>
                    </a:ext>
                  </a:extLst>
                </a:gridCol>
                <a:gridCol w="1199606">
                  <a:extLst>
                    <a:ext uri="{9D8B030D-6E8A-4147-A177-3AD203B41FA5}">
                      <a16:colId xmlns:a16="http://schemas.microsoft.com/office/drawing/2014/main" val="1149894302"/>
                    </a:ext>
                  </a:extLst>
                </a:gridCol>
              </a:tblGrid>
              <a:tr h="307587">
                <a:tc>
                  <a:txBody>
                    <a:bodyPr/>
                    <a:lstStyle/>
                    <a:p>
                      <a:r>
                        <a:rPr lang="en-US" sz="1600" dirty="0"/>
                        <a:t>Type</a:t>
                      </a:r>
                    </a:p>
                  </a:txBody>
                  <a:tcPr anchor="ctr"/>
                </a:tc>
                <a:tc>
                  <a:txBody>
                    <a:bodyPr/>
                    <a:lstStyle/>
                    <a:p>
                      <a:r>
                        <a:rPr lang="en-US" sz="1600"/>
                        <a:t>Service</a:t>
                      </a:r>
                    </a:p>
                  </a:txBody>
                  <a:tcPr anchor="ctr"/>
                </a:tc>
                <a:tc>
                  <a:txBody>
                    <a:bodyPr/>
                    <a:lstStyle/>
                    <a:p>
                      <a:pPr algn="ctr"/>
                      <a:r>
                        <a:rPr lang="en-US" sz="1600" dirty="0"/>
                        <a:t>Trigger</a:t>
                      </a:r>
                    </a:p>
                  </a:txBody>
                  <a:tcPr anchor="ctr"/>
                </a:tc>
                <a:tc>
                  <a:txBody>
                    <a:bodyPr/>
                    <a:lstStyle/>
                    <a:p>
                      <a:pPr algn="ctr"/>
                      <a:r>
                        <a:rPr lang="en-US" sz="1600"/>
                        <a:t>Input</a:t>
                      </a:r>
                    </a:p>
                  </a:txBody>
                  <a:tcPr anchor="ctr"/>
                </a:tc>
                <a:tc>
                  <a:txBody>
                    <a:bodyPr/>
                    <a:lstStyle/>
                    <a:p>
                      <a:pPr algn="ctr"/>
                      <a:r>
                        <a:rPr lang="en-US" sz="1600"/>
                        <a:t>Output</a:t>
                      </a:r>
                    </a:p>
                  </a:txBody>
                  <a:tcPr anchor="ctr"/>
                </a:tc>
                <a:extLst>
                  <a:ext uri="{0D108BD9-81ED-4DB2-BD59-A6C34878D82A}">
                    <a16:rowId xmlns:a16="http://schemas.microsoft.com/office/drawing/2014/main" val="2204649050"/>
                  </a:ext>
                </a:extLst>
              </a:tr>
              <a:tr h="307587">
                <a:tc>
                  <a:txBody>
                    <a:bodyPr/>
                    <a:lstStyle/>
                    <a:p>
                      <a:r>
                        <a:rPr lang="en-US" sz="1600" dirty="0"/>
                        <a:t>Schedule</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endParaRPr lang="en-US" sz="1600"/>
                    </a:p>
                  </a:txBody>
                  <a:tcPr anchor="ctr"/>
                </a:tc>
                <a:extLst>
                  <a:ext uri="{0D108BD9-81ED-4DB2-BD59-A6C34878D82A}">
                    <a16:rowId xmlns:a16="http://schemas.microsoft.com/office/drawing/2014/main" val="4239000174"/>
                  </a:ext>
                </a:extLst>
              </a:tr>
              <a:tr h="448218">
                <a:tc>
                  <a:txBody>
                    <a:bodyPr/>
                    <a:lstStyle/>
                    <a:p>
                      <a:r>
                        <a:rPr lang="en-US" sz="1600" dirty="0"/>
                        <a:t>HTTP (REST or </a:t>
                      </a:r>
                      <a:r>
                        <a:rPr lang="en-US" sz="1600" dirty="0" err="1"/>
                        <a:t>webhook</a:t>
                      </a:r>
                      <a:r>
                        <a:rPr lang="en-US" sz="1600" dirty="0"/>
                        <a:t>)</a:t>
                      </a:r>
                    </a:p>
                  </a:txBody>
                  <a:tcPr anchor="ctr"/>
                </a:tc>
                <a:tc>
                  <a:txBody>
                    <a:bodyPr/>
                    <a:lstStyle/>
                    <a:p>
                      <a:r>
                        <a:rPr lang="en-US" sz="1600"/>
                        <a:t>Azure Functions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a:t>✔*</a:t>
                      </a:r>
                    </a:p>
                  </a:txBody>
                  <a:tcPr anchor="ctr"/>
                </a:tc>
                <a:extLst>
                  <a:ext uri="{0D108BD9-81ED-4DB2-BD59-A6C34878D82A}">
                    <a16:rowId xmlns:a16="http://schemas.microsoft.com/office/drawing/2014/main" val="900705094"/>
                  </a:ext>
                </a:extLst>
              </a:tr>
              <a:tr h="307587">
                <a:tc>
                  <a:txBody>
                    <a:bodyPr/>
                    <a:lstStyle/>
                    <a:p>
                      <a:r>
                        <a:rPr lang="en-US" sz="1600"/>
                        <a:t>Blob Storage</a:t>
                      </a:r>
                    </a:p>
                  </a:txBody>
                  <a:tcPr anchor="ctr"/>
                </a:tc>
                <a:tc>
                  <a:txBody>
                    <a:bodyPr/>
                    <a:lstStyle/>
                    <a:p>
                      <a:r>
                        <a:rPr lang="en-US" sz="1600" dirty="0"/>
                        <a:t>Azure Storage</a:t>
                      </a:r>
                    </a:p>
                  </a:txBody>
                  <a:tcPr anchor="ctr"/>
                </a:tc>
                <a:tc>
                  <a:txBody>
                    <a:bodyPr/>
                    <a:lstStyle/>
                    <a:p>
                      <a:pPr algn="ctr"/>
                      <a:r>
                        <a:rPr lang="en-US" sz="1600" dirty="0"/>
                        <a:t>✔</a:t>
                      </a:r>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671749842"/>
                  </a:ext>
                </a:extLst>
              </a:tr>
              <a:tr h="307587">
                <a:tc>
                  <a:txBody>
                    <a:bodyPr/>
                    <a:lstStyle/>
                    <a:p>
                      <a:r>
                        <a:rPr lang="en-US" sz="1600"/>
                        <a:t>Events</a:t>
                      </a:r>
                    </a:p>
                  </a:txBody>
                  <a:tcPr anchor="ctr"/>
                </a:tc>
                <a:tc>
                  <a:txBody>
                    <a:bodyPr/>
                    <a:lstStyle/>
                    <a:p>
                      <a:r>
                        <a:rPr lang="en-US" sz="1600" dirty="0"/>
                        <a:t>Azure Event Hubs</a:t>
                      </a:r>
                    </a:p>
                  </a:txBody>
                  <a:tcPr anchor="ctr"/>
                </a:tc>
                <a:tc>
                  <a:txBody>
                    <a:bodyPr/>
                    <a:lstStyle/>
                    <a:p>
                      <a:pPr algn="ctr"/>
                      <a:r>
                        <a:rPr lang="en-US" sz="1600" dirty="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468464882"/>
                  </a:ext>
                </a:extLst>
              </a:tr>
              <a:tr h="307587">
                <a:tc>
                  <a:txBody>
                    <a:bodyPr/>
                    <a:lstStyle/>
                    <a:p>
                      <a:r>
                        <a:rPr lang="en-US" sz="1600"/>
                        <a:t>Queues</a:t>
                      </a:r>
                    </a:p>
                  </a:txBody>
                  <a:tcPr anchor="ctr"/>
                </a:tc>
                <a:tc>
                  <a:txBody>
                    <a:bodyPr/>
                    <a:lstStyle/>
                    <a:p>
                      <a:r>
                        <a:rPr lang="en-US" sz="1600" dirty="0"/>
                        <a:t>Azure Storage</a:t>
                      </a:r>
                    </a:p>
                  </a:txBody>
                  <a:tcPr anchor="ctr"/>
                </a:tc>
                <a:tc>
                  <a:txBody>
                    <a:bodyPr/>
                    <a:lstStyle/>
                    <a:p>
                      <a:pPr algn="ctr"/>
                      <a:r>
                        <a:rPr lang="en-US" sz="1600"/>
                        <a:t>✔</a:t>
                      </a:r>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3075698797"/>
                  </a:ext>
                </a:extLst>
              </a:tr>
              <a:tr h="307587">
                <a:tc>
                  <a:txBody>
                    <a:bodyPr/>
                    <a:lstStyle/>
                    <a:p>
                      <a:r>
                        <a:rPr lang="en-US" sz="1600"/>
                        <a:t>Tables</a:t>
                      </a:r>
                    </a:p>
                  </a:txBody>
                  <a:tcPr anchor="ctr"/>
                </a:tc>
                <a:tc>
                  <a:txBody>
                    <a:bodyPr/>
                    <a:lstStyle/>
                    <a:p>
                      <a:r>
                        <a:rPr lang="en-US" sz="1600" dirty="0"/>
                        <a:t>Azure Storage</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916531532"/>
                  </a:ext>
                </a:extLst>
              </a:tr>
              <a:tr h="448218">
                <a:tc>
                  <a:txBody>
                    <a:bodyPr/>
                    <a:lstStyle/>
                    <a:p>
                      <a:r>
                        <a:rPr lang="en-US" sz="1600"/>
                        <a:t>Tables</a:t>
                      </a:r>
                    </a:p>
                  </a:txBody>
                  <a:tcPr anchor="ctr"/>
                </a:tc>
                <a:tc>
                  <a:txBody>
                    <a:bodyPr/>
                    <a:lstStyle/>
                    <a:p>
                      <a:r>
                        <a:rPr lang="en-US" sz="1600"/>
                        <a:t>Azure Mobile Apps</a:t>
                      </a:r>
                    </a:p>
                  </a:txBody>
                  <a:tcPr anchor="ctr"/>
                </a:tc>
                <a:tc>
                  <a:txBody>
                    <a:bodyPr/>
                    <a:lstStyle/>
                    <a:p>
                      <a:pPr algn="ctr"/>
                      <a:endParaRPr lang="en-US" sz="1600" dirty="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2601799188"/>
                  </a:ext>
                </a:extLst>
              </a:tr>
              <a:tr h="448218">
                <a:tc>
                  <a:txBody>
                    <a:bodyPr/>
                    <a:lstStyle/>
                    <a:p>
                      <a:r>
                        <a:rPr lang="en-US" sz="1600"/>
                        <a:t>No-SQL DB</a:t>
                      </a:r>
                    </a:p>
                  </a:txBody>
                  <a:tcPr anchor="ctr"/>
                </a:tc>
                <a:tc>
                  <a:txBody>
                    <a:bodyPr/>
                    <a:lstStyle/>
                    <a:p>
                      <a:r>
                        <a:rPr lang="en-US" sz="1600"/>
                        <a:t>Azure DocumentDB</a:t>
                      </a:r>
                    </a:p>
                  </a:txBody>
                  <a:tcPr anchor="ctr"/>
                </a:tc>
                <a:tc>
                  <a:txBody>
                    <a:bodyPr/>
                    <a:lstStyle/>
                    <a:p>
                      <a:pPr algn="ctr"/>
                      <a:endParaRPr lang="en-US" sz="1600"/>
                    </a:p>
                  </a:txBody>
                  <a:tcPr anchor="ctr"/>
                </a:tc>
                <a:tc>
                  <a:txBody>
                    <a:bodyPr/>
                    <a:lstStyle/>
                    <a:p>
                      <a:pPr algn="ctr"/>
                      <a:r>
                        <a:rPr lang="en-US" sz="1600" dirty="0"/>
                        <a:t>✔</a:t>
                      </a:r>
                    </a:p>
                  </a:txBody>
                  <a:tcPr anchor="ctr"/>
                </a:tc>
                <a:tc>
                  <a:txBody>
                    <a:bodyPr/>
                    <a:lstStyle/>
                    <a:p>
                      <a:pPr algn="ctr"/>
                      <a:r>
                        <a:rPr lang="en-US" sz="1600" dirty="0"/>
                        <a:t>✔</a:t>
                      </a:r>
                    </a:p>
                  </a:txBody>
                  <a:tcPr anchor="ctr"/>
                </a:tc>
                <a:extLst>
                  <a:ext uri="{0D108BD9-81ED-4DB2-BD59-A6C34878D82A}">
                    <a16:rowId xmlns:a16="http://schemas.microsoft.com/office/drawing/2014/main" val="1761236402"/>
                  </a:ext>
                </a:extLst>
              </a:tr>
              <a:tr h="448218">
                <a:tc>
                  <a:txBody>
                    <a:bodyPr/>
                    <a:lstStyle/>
                    <a:p>
                      <a:r>
                        <a:rPr lang="en-US" sz="1600"/>
                        <a:t>Push Notifications</a:t>
                      </a:r>
                    </a:p>
                  </a:txBody>
                  <a:tcPr anchor="ctr"/>
                </a:tc>
                <a:tc>
                  <a:txBody>
                    <a:bodyPr/>
                    <a:lstStyle/>
                    <a:p>
                      <a:r>
                        <a:rPr lang="en-US" sz="1600"/>
                        <a:t>Azure Notification Hubs</a:t>
                      </a:r>
                    </a:p>
                  </a:txBody>
                  <a:tcPr anchor="ctr"/>
                </a:tc>
                <a:tc>
                  <a:txBody>
                    <a:bodyPr/>
                    <a:lstStyle/>
                    <a:p>
                      <a:pPr algn="ctr"/>
                      <a:endParaRPr lang="en-US" sz="1600"/>
                    </a:p>
                  </a:txBody>
                  <a:tcPr anchor="ctr"/>
                </a:tc>
                <a:tc>
                  <a:txBody>
                    <a:bodyPr/>
                    <a:lstStyle/>
                    <a:p>
                      <a:pPr algn="ctr"/>
                      <a:endParaRPr lang="en-US" sz="1600" dirty="0"/>
                    </a:p>
                  </a:txBody>
                  <a:tcPr anchor="ctr"/>
                </a:tc>
                <a:tc>
                  <a:txBody>
                    <a:bodyPr/>
                    <a:lstStyle/>
                    <a:p>
                      <a:pPr algn="ctr"/>
                      <a:r>
                        <a:rPr lang="en-US" sz="1600" dirty="0"/>
                        <a:t>✔</a:t>
                      </a:r>
                    </a:p>
                  </a:txBody>
                  <a:tcPr anchor="ctr"/>
                </a:tc>
                <a:extLst>
                  <a:ext uri="{0D108BD9-81ED-4DB2-BD59-A6C34878D82A}">
                    <a16:rowId xmlns:a16="http://schemas.microsoft.com/office/drawing/2014/main" val="1542988016"/>
                  </a:ext>
                </a:extLst>
              </a:tr>
            </a:tbl>
          </a:graphicData>
        </a:graphic>
      </p:graphicFrame>
      <p:sp>
        <p:nvSpPr>
          <p:cNvPr id="8" name="Content Placeholder 2"/>
          <p:cNvSpPr>
            <a:spLocks noGrp="1"/>
          </p:cNvSpPr>
          <p:nvPr>
            <p:ph idx="1"/>
          </p:nvPr>
        </p:nvSpPr>
        <p:spPr>
          <a:xfrm>
            <a:off x="587477" y="1524000"/>
            <a:ext cx="10232923" cy="799588"/>
          </a:xfrm>
        </p:spPr>
        <p:txBody>
          <a:bodyPr>
            <a:noAutofit/>
          </a:bodyPr>
          <a:lstStyle/>
          <a:p>
            <a:pPr marL="0" indent="0">
              <a:spcBef>
                <a:spcPts val="0"/>
              </a:spcBef>
              <a:buNone/>
            </a:pPr>
            <a:r>
              <a:rPr lang="en-US" sz="2500" dirty="0"/>
              <a:t>Bindings serve as the basis for all connections to and from a function. Many bindings can be “bi-directional” as well.</a:t>
            </a:r>
          </a:p>
        </p:txBody>
      </p:sp>
    </p:spTree>
    <p:extLst>
      <p:ext uri="{BB962C8B-B14F-4D97-AF65-F5344CB8AC3E}">
        <p14:creationId xmlns:p14="http://schemas.microsoft.com/office/powerpoint/2010/main" val="38057391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Cloud Computing</a:t>
            </a:r>
          </a:p>
        </p:txBody>
      </p:sp>
      <p:sp>
        <p:nvSpPr>
          <p:cNvPr id="3" name="Content Placeholder 2"/>
          <p:cNvSpPr>
            <a:spLocks noGrp="1"/>
          </p:cNvSpPr>
          <p:nvPr>
            <p:ph idx="1"/>
          </p:nvPr>
        </p:nvSpPr>
        <p:spPr/>
        <p:txBody>
          <a:bodyPr/>
          <a:lstStyle/>
          <a:p>
            <a:r>
              <a:rPr lang="en-US" b="1" dirty="0"/>
              <a:t>Cost</a:t>
            </a:r>
            <a:r>
              <a:rPr lang="en-US" dirty="0"/>
              <a:t> – you pay for what you use and what you need</a:t>
            </a:r>
          </a:p>
          <a:p>
            <a:r>
              <a:rPr lang="en-US" b="1" dirty="0"/>
              <a:t>Speed</a:t>
            </a:r>
            <a:r>
              <a:rPr lang="en-US" dirty="0"/>
              <a:t> – time to market as well as scaling options when you need it</a:t>
            </a:r>
          </a:p>
          <a:p>
            <a:r>
              <a:rPr lang="en-US" b="1" dirty="0"/>
              <a:t>Global Scale </a:t>
            </a:r>
            <a:r>
              <a:rPr lang="en-US" dirty="0"/>
              <a:t>– deploy around the world when and where you need it</a:t>
            </a:r>
          </a:p>
          <a:p>
            <a:r>
              <a:rPr lang="en-US" b="1" dirty="0"/>
              <a:t>Productivity</a:t>
            </a:r>
            <a:r>
              <a:rPr lang="en-US" dirty="0"/>
              <a:t> – instant provisioning without </a:t>
            </a:r>
            <a:r>
              <a:rPr lang="en-US" dirty="0" err="1"/>
              <a:t>leadtimes</a:t>
            </a:r>
            <a:endParaRPr lang="en-US" dirty="0"/>
          </a:p>
          <a:p>
            <a:r>
              <a:rPr lang="en-US" b="1" dirty="0"/>
              <a:t>Performance</a:t>
            </a:r>
            <a:r>
              <a:rPr lang="en-US" dirty="0"/>
              <a:t> – built on the latest generation of technology</a:t>
            </a:r>
          </a:p>
          <a:p>
            <a:endParaRPr lang="en-US" b="1" dirty="0"/>
          </a:p>
        </p:txBody>
      </p:sp>
    </p:spTree>
    <p:extLst>
      <p:ext uri="{BB962C8B-B14F-4D97-AF65-F5344CB8AC3E}">
        <p14:creationId xmlns:p14="http://schemas.microsoft.com/office/powerpoint/2010/main" val="28655220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Functions</a:t>
            </a:r>
          </a:p>
        </p:txBody>
      </p:sp>
      <p:sp>
        <p:nvSpPr>
          <p:cNvPr id="3" name="Content Placeholder 2"/>
          <p:cNvSpPr>
            <a:spLocks noGrp="1"/>
          </p:cNvSpPr>
          <p:nvPr>
            <p:ph idx="1"/>
          </p:nvPr>
        </p:nvSpPr>
        <p:spPr>
          <a:xfrm>
            <a:off x="228600" y="1542948"/>
            <a:ext cx="4677697" cy="4476852"/>
          </a:xfrm>
        </p:spPr>
        <p:txBody>
          <a:bodyPr>
            <a:normAutofit fontScale="92500" lnSpcReduction="20000"/>
          </a:bodyPr>
          <a:lstStyle/>
          <a:p>
            <a:pPr marL="687388" indent="-342900"/>
            <a:r>
              <a:rPr lang="en-US" dirty="0"/>
              <a:t>Command-line tools</a:t>
            </a:r>
          </a:p>
          <a:p>
            <a:pPr marL="687388" indent="-342900"/>
            <a:r>
              <a:rPr lang="en-US" dirty="0"/>
              <a:t>3</a:t>
            </a:r>
            <a:r>
              <a:rPr lang="en-US" baseline="30000" dirty="0"/>
              <a:t>rd</a:t>
            </a:r>
            <a:r>
              <a:rPr lang="en-US" dirty="0"/>
              <a:t> party products such as Postman and Swagger</a:t>
            </a:r>
          </a:p>
          <a:p>
            <a:pPr marL="687388" indent="-342900"/>
            <a:r>
              <a:rPr lang="en-US" dirty="0"/>
              <a:t>Direct web calls via </a:t>
            </a:r>
            <a:r>
              <a:rPr lang="en-US" dirty="0" err="1"/>
              <a:t>cURL</a:t>
            </a:r>
            <a:endParaRPr lang="en-US" dirty="0"/>
          </a:p>
          <a:p>
            <a:pPr marL="687388" indent="-342900"/>
            <a:r>
              <a:rPr lang="en-US" dirty="0"/>
              <a:t>Nested functions</a:t>
            </a:r>
          </a:p>
          <a:p>
            <a:pPr marL="687388" indent="-342900"/>
            <a:r>
              <a:rPr lang="en-US" dirty="0"/>
              <a:t>Microsoft Azure Storage Explorer</a:t>
            </a:r>
          </a:p>
          <a:p>
            <a:pPr marL="687388" indent="-342900"/>
            <a:r>
              <a:rPr lang="en-US" dirty="0"/>
              <a:t>Visual Studio Cloud Explorer</a:t>
            </a:r>
          </a:p>
          <a:p>
            <a:pPr marL="687388" indent="-342900"/>
            <a:endParaRPr lang="en-US" dirty="0"/>
          </a:p>
          <a:p>
            <a:pPr marL="0" indent="0">
              <a:buNone/>
            </a:pPr>
            <a:endParaRPr lang="en-US" dirty="0"/>
          </a:p>
        </p:txBody>
      </p:sp>
      <p:pic>
        <p:nvPicPr>
          <p:cNvPr id="6" name="Picture 5"/>
          <p:cNvPicPr>
            <a:picLocks noChangeAspect="1"/>
          </p:cNvPicPr>
          <p:nvPr/>
        </p:nvPicPr>
        <p:blipFill>
          <a:blip r:embed="rId3"/>
          <a:stretch>
            <a:fillRect/>
          </a:stretch>
        </p:blipFill>
        <p:spPr>
          <a:xfrm>
            <a:off x="6079339" y="1916830"/>
            <a:ext cx="5221693" cy="3608899"/>
          </a:xfrm>
          <a:prstGeom prst="rect">
            <a:avLst/>
          </a:prstGeom>
        </p:spPr>
      </p:pic>
    </p:spTree>
    <p:extLst>
      <p:ext uri="{BB962C8B-B14F-4D97-AF65-F5344CB8AC3E}">
        <p14:creationId xmlns:p14="http://schemas.microsoft.com/office/powerpoint/2010/main" val="334025426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2"/>
          </p:nvPr>
        </p:nvSpPr>
        <p:spPr/>
        <p:txBody>
          <a:bodyPr/>
          <a:lstStyle/>
          <a:p>
            <a:r>
              <a:rPr lang="en-US"/>
              <a:t>Functions</a:t>
            </a:r>
            <a:endParaRPr lang="en-US" dirty="0"/>
          </a:p>
        </p:txBody>
      </p:sp>
    </p:spTree>
    <p:extLst>
      <p:ext uri="{BB962C8B-B14F-4D97-AF65-F5344CB8AC3E}">
        <p14:creationId xmlns:p14="http://schemas.microsoft.com/office/powerpoint/2010/main" val="309137087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Cloud Services</a:t>
            </a:r>
          </a:p>
        </p:txBody>
      </p:sp>
      <p:sp>
        <p:nvSpPr>
          <p:cNvPr id="3" name="Content Placeholder 2"/>
          <p:cNvSpPr>
            <a:spLocks noGrp="1"/>
          </p:cNvSpPr>
          <p:nvPr>
            <p:ph idx="1"/>
          </p:nvPr>
        </p:nvSpPr>
        <p:spPr/>
        <p:txBody>
          <a:bodyPr/>
          <a:lstStyle/>
          <a:p>
            <a:r>
              <a:rPr lang="en-US" b="1" dirty="0"/>
              <a:t>Infrastructure as a Service </a:t>
            </a:r>
            <a:r>
              <a:rPr lang="en-US" dirty="0"/>
              <a:t>(IaaS) – provision virtual machines on demand and create availability groups, network together to lift and shift compute workloads</a:t>
            </a:r>
          </a:p>
          <a:p>
            <a:r>
              <a:rPr lang="en-US" b="1" dirty="0"/>
              <a:t>Platform as a Service </a:t>
            </a:r>
            <a:r>
              <a:rPr lang="en-US" dirty="0"/>
              <a:t>(PaaS) – focus on the apps and let Azure provide the machines, with easy scaling options </a:t>
            </a:r>
          </a:p>
          <a:p>
            <a:r>
              <a:rPr lang="en-US" b="1" dirty="0"/>
              <a:t>Software as a Service </a:t>
            </a:r>
            <a:r>
              <a:rPr lang="en-US" dirty="0"/>
              <a:t>(SaaS) – deliver applications to customers at scale and with reliability and consistency</a:t>
            </a:r>
          </a:p>
        </p:txBody>
      </p:sp>
    </p:spTree>
    <p:extLst>
      <p:ext uri="{BB962C8B-B14F-4D97-AF65-F5344CB8AC3E}">
        <p14:creationId xmlns:p14="http://schemas.microsoft.com/office/powerpoint/2010/main" val="3735550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Cloud Deployments</a:t>
            </a:r>
          </a:p>
        </p:txBody>
      </p:sp>
      <p:sp>
        <p:nvSpPr>
          <p:cNvPr id="3" name="Content Placeholder 2"/>
          <p:cNvSpPr>
            <a:spLocks noGrp="1"/>
          </p:cNvSpPr>
          <p:nvPr>
            <p:ph idx="1"/>
          </p:nvPr>
        </p:nvSpPr>
        <p:spPr/>
        <p:txBody>
          <a:bodyPr/>
          <a:lstStyle/>
          <a:p>
            <a:r>
              <a:rPr lang="en-US" b="1" dirty="0"/>
              <a:t>Public</a:t>
            </a:r>
            <a:r>
              <a:rPr lang="en-US" dirty="0"/>
              <a:t> – running in data centers owned by third-party cloud service providers</a:t>
            </a:r>
          </a:p>
          <a:p>
            <a:r>
              <a:rPr lang="en-US" b="1" dirty="0"/>
              <a:t>Private</a:t>
            </a:r>
            <a:r>
              <a:rPr lang="en-US" dirty="0"/>
              <a:t> – uses virtualization to enable provisioning of compute resources from an enterprise owned data center</a:t>
            </a:r>
          </a:p>
          <a:p>
            <a:r>
              <a:rPr lang="en-US" b="1" dirty="0"/>
              <a:t>Hybrid</a:t>
            </a:r>
            <a:r>
              <a:rPr lang="en-US" dirty="0"/>
              <a:t> – leverages the public cloud to extend a private data center with features and reliability to absorb usage patterns like burst or cyclical businesses</a:t>
            </a:r>
          </a:p>
        </p:txBody>
      </p:sp>
    </p:spTree>
    <p:extLst>
      <p:ext uri="{BB962C8B-B14F-4D97-AF65-F5344CB8AC3E}">
        <p14:creationId xmlns:p14="http://schemas.microsoft.com/office/powerpoint/2010/main" val="4073824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Azure 2017 – Data Centers</a:t>
            </a:r>
          </a:p>
        </p:txBody>
      </p:sp>
      <p:pic>
        <p:nvPicPr>
          <p:cNvPr id="9" name="Content Placeholder 8"/>
          <p:cNvPicPr>
            <a:picLocks noGrp="1" noChangeAspect="1"/>
          </p:cNvPicPr>
          <p:nvPr>
            <p:ph idx="1"/>
          </p:nvPr>
        </p:nvPicPr>
        <p:blipFill rotWithShape="1">
          <a:blip r:embed="rId2"/>
          <a:srcRect l="2469" t="7716" r="3051" b="4664"/>
          <a:stretch/>
        </p:blipFill>
        <p:spPr>
          <a:xfrm>
            <a:off x="0" y="152400"/>
            <a:ext cx="12245694" cy="6231392"/>
          </a:xfrm>
          <a:prstGeom prst="rect">
            <a:avLst/>
          </a:prstGeom>
          <a:ln>
            <a:noFill/>
          </a:ln>
        </p:spPr>
        <p:style>
          <a:lnRef idx="2">
            <a:schemeClr val="dk1"/>
          </a:lnRef>
          <a:fillRef idx="1">
            <a:schemeClr val="lt1"/>
          </a:fillRef>
          <a:effectRef idx="0">
            <a:schemeClr val="dk1"/>
          </a:effectRef>
          <a:fontRef idx="minor">
            <a:schemeClr val="dk1"/>
          </a:fontRef>
        </p:style>
      </p:pic>
      <p:sp>
        <p:nvSpPr>
          <p:cNvPr id="10" name="Title 1"/>
          <p:cNvSpPr txBox="1">
            <a:spLocks/>
          </p:cNvSpPr>
          <p:nvPr/>
        </p:nvSpPr>
        <p:spPr bwMode="auto">
          <a:xfrm>
            <a:off x="255447" y="246714"/>
            <a:ext cx="1173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000" b="1" kern="1200">
                <a:solidFill>
                  <a:srgbClr val="1874CD"/>
                </a:solidFill>
                <a:latin typeface="+mn-lt"/>
                <a:ea typeface="Segoe UI" pitchFamily="34" charset="0"/>
                <a:cs typeface="Segoe UI" pitchFamily="34" charset="0"/>
              </a:defRPr>
            </a:lvl1pPr>
            <a:lvl2pPr algn="l" rtl="0" eaLnBrk="1" fontAlgn="base" hangingPunct="1">
              <a:spcBef>
                <a:spcPct val="0"/>
              </a:spcBef>
              <a:spcAft>
                <a:spcPct val="0"/>
              </a:spcAft>
              <a:defRPr sz="3300" b="1">
                <a:solidFill>
                  <a:srgbClr val="032FBD"/>
                </a:solidFill>
                <a:latin typeface="Calibri" pitchFamily="34" charset="0"/>
                <a:cs typeface="Segoe UI" pitchFamily="34" charset="0"/>
              </a:defRPr>
            </a:lvl2pPr>
            <a:lvl3pPr algn="l" rtl="0" eaLnBrk="1" fontAlgn="base" hangingPunct="1">
              <a:spcBef>
                <a:spcPct val="0"/>
              </a:spcBef>
              <a:spcAft>
                <a:spcPct val="0"/>
              </a:spcAft>
              <a:defRPr sz="3300" b="1">
                <a:solidFill>
                  <a:srgbClr val="032FBD"/>
                </a:solidFill>
                <a:latin typeface="Calibri" pitchFamily="34" charset="0"/>
                <a:cs typeface="Segoe UI" pitchFamily="34" charset="0"/>
              </a:defRPr>
            </a:lvl3pPr>
            <a:lvl4pPr algn="l" rtl="0" eaLnBrk="1" fontAlgn="base" hangingPunct="1">
              <a:spcBef>
                <a:spcPct val="0"/>
              </a:spcBef>
              <a:spcAft>
                <a:spcPct val="0"/>
              </a:spcAft>
              <a:defRPr sz="3300" b="1">
                <a:solidFill>
                  <a:srgbClr val="032FBD"/>
                </a:solidFill>
                <a:latin typeface="Calibri" pitchFamily="34" charset="0"/>
                <a:cs typeface="Segoe UI" pitchFamily="34" charset="0"/>
              </a:defRPr>
            </a:lvl4pPr>
            <a:lvl5pPr algn="l" rtl="0" eaLnBrk="1" fontAlgn="base" hangingPunct="1">
              <a:spcBef>
                <a:spcPct val="0"/>
              </a:spcBef>
              <a:spcAft>
                <a:spcPct val="0"/>
              </a:spcAft>
              <a:defRPr sz="3300" b="1">
                <a:solidFill>
                  <a:srgbClr val="032FBD"/>
                </a:solidFill>
                <a:latin typeface="Calibri" pitchFamily="34" charset="0"/>
                <a:cs typeface="Segoe UI" pitchFamily="34" charset="0"/>
              </a:defRPr>
            </a:lvl5pPr>
            <a:lvl6pPr marL="342892" algn="l" rtl="0" eaLnBrk="1" fontAlgn="base" hangingPunct="1">
              <a:spcBef>
                <a:spcPct val="0"/>
              </a:spcBef>
              <a:spcAft>
                <a:spcPct val="0"/>
              </a:spcAft>
              <a:defRPr sz="3300" b="1">
                <a:solidFill>
                  <a:srgbClr val="032FBD"/>
                </a:solidFill>
                <a:latin typeface="Calibri" pitchFamily="34" charset="0"/>
                <a:cs typeface="Segoe UI" pitchFamily="34" charset="0"/>
              </a:defRPr>
            </a:lvl6pPr>
            <a:lvl7pPr marL="685783" algn="l" rtl="0" eaLnBrk="1" fontAlgn="base" hangingPunct="1">
              <a:spcBef>
                <a:spcPct val="0"/>
              </a:spcBef>
              <a:spcAft>
                <a:spcPct val="0"/>
              </a:spcAft>
              <a:defRPr sz="3300" b="1">
                <a:solidFill>
                  <a:srgbClr val="032FBD"/>
                </a:solidFill>
                <a:latin typeface="Calibri" pitchFamily="34" charset="0"/>
                <a:cs typeface="Segoe UI" pitchFamily="34" charset="0"/>
              </a:defRPr>
            </a:lvl7pPr>
            <a:lvl8pPr marL="1028675" algn="l" rtl="0" eaLnBrk="1" fontAlgn="base" hangingPunct="1">
              <a:spcBef>
                <a:spcPct val="0"/>
              </a:spcBef>
              <a:spcAft>
                <a:spcPct val="0"/>
              </a:spcAft>
              <a:defRPr sz="3300" b="1">
                <a:solidFill>
                  <a:srgbClr val="032FBD"/>
                </a:solidFill>
                <a:latin typeface="Calibri" pitchFamily="34" charset="0"/>
                <a:cs typeface="Segoe UI" pitchFamily="34" charset="0"/>
              </a:defRPr>
            </a:lvl8pPr>
            <a:lvl9pPr marL="1371566" algn="l" rtl="0" eaLnBrk="1" fontAlgn="base" hangingPunct="1">
              <a:spcBef>
                <a:spcPct val="0"/>
              </a:spcBef>
              <a:spcAft>
                <a:spcPct val="0"/>
              </a:spcAft>
              <a:defRPr sz="3300" b="1">
                <a:solidFill>
                  <a:srgbClr val="032FBD"/>
                </a:solidFill>
                <a:latin typeface="Calibri" pitchFamily="34" charset="0"/>
                <a:cs typeface="Segoe UI" pitchFamily="34" charset="0"/>
              </a:defRPr>
            </a:lvl9pPr>
          </a:lstStyle>
          <a:p>
            <a:r>
              <a:rPr lang="en-US" dirty="0"/>
              <a:t>With 38 Azure Regions, More than Any Cloud Provider</a:t>
            </a:r>
          </a:p>
        </p:txBody>
      </p:sp>
    </p:spTree>
    <p:extLst>
      <p:ext uri="{BB962C8B-B14F-4D97-AF65-F5344CB8AC3E}">
        <p14:creationId xmlns:p14="http://schemas.microsoft.com/office/powerpoint/2010/main" val="2553338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867" y="594957"/>
            <a:ext cx="4110252" cy="2015576"/>
          </a:xfrm>
          <a:prstGeom prst="rect">
            <a:avLst/>
          </a:prstGeom>
          <a:noFill/>
        </p:spPr>
        <p:txBody>
          <a:bodyPr wrap="square" lIns="179235" tIns="143388" rIns="179235" bIns="143388" rtlCol="0">
            <a:spAutoFit/>
          </a:bodyPr>
          <a:lstStyle/>
          <a:p>
            <a:pPr algn="ctr" defTabSz="914307">
              <a:lnSpc>
                <a:spcPct val="90000"/>
              </a:lnSpc>
              <a:spcAft>
                <a:spcPts val="1175"/>
              </a:spcAft>
              <a:defRPr/>
            </a:pPr>
            <a:r>
              <a:rPr lang="en-US" sz="7841" dirty="0">
                <a:latin typeface="+mn-lt"/>
                <a:ea typeface="MS PGothic" panose="020B0600070205080204" pitchFamily="34" charset="-128"/>
                <a:cs typeface="Segoe UI Semibold" panose="020B0702040204020203" pitchFamily="34" charset="0"/>
              </a:rPr>
              <a:t>&gt;90,000</a:t>
            </a:r>
          </a:p>
          <a:p>
            <a:pPr algn="ctr" defTabSz="914307">
              <a:lnSpc>
                <a:spcPct val="90000"/>
              </a:lnSpc>
              <a:spcAft>
                <a:spcPts val="1175"/>
              </a:spcAft>
              <a:defRPr/>
            </a:pPr>
            <a:r>
              <a:rPr lang="en-US" sz="1766" dirty="0">
                <a:latin typeface="+mn-lt"/>
                <a:ea typeface="MS PGothic" panose="020B0600070205080204" pitchFamily="34" charset="-128"/>
                <a:cs typeface="Segoe UI Semibold" panose="020B0702040204020203" pitchFamily="34" charset="0"/>
              </a:rPr>
              <a:t>New Azure customer subscriptions/month</a:t>
            </a:r>
          </a:p>
        </p:txBody>
      </p:sp>
      <p:cxnSp>
        <p:nvCxnSpPr>
          <p:cNvPr id="10" name="Straight Connector 9"/>
          <p:cNvCxnSpPr/>
          <p:nvPr/>
        </p:nvCxnSpPr>
        <p:spPr>
          <a:xfrm>
            <a:off x="4154022" y="4159961"/>
            <a:ext cx="0" cy="346003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037978" y="4159961"/>
            <a:ext cx="0" cy="3460039"/>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6569" y="4267200"/>
            <a:ext cx="3775348" cy="2015576"/>
          </a:xfrm>
          <a:prstGeom prst="rect">
            <a:avLst/>
          </a:prstGeom>
          <a:noFill/>
        </p:spPr>
        <p:txBody>
          <a:bodyPr wrap="square" lIns="179235" tIns="143388" rIns="179235" bIns="143388" rtlCol="0">
            <a:spAutoFit/>
          </a:bodyPr>
          <a:lstStyle/>
          <a:p>
            <a:pPr algn="ctr" defTabSz="914307">
              <a:lnSpc>
                <a:spcPct val="90000"/>
              </a:lnSpc>
              <a:spcAft>
                <a:spcPts val="1175"/>
              </a:spcAft>
              <a:defRPr/>
            </a:pPr>
            <a:r>
              <a:rPr lang="en-US" sz="7841" dirty="0">
                <a:latin typeface="+mn-lt"/>
                <a:ea typeface="MS PGothic" panose="020B0600070205080204" pitchFamily="34" charset="-128"/>
                <a:cs typeface="Segoe UI Semibold" panose="020B0702040204020203" pitchFamily="34" charset="0"/>
              </a:rPr>
              <a:t>1.5</a:t>
            </a:r>
            <a:r>
              <a:rPr lang="en-US" sz="3529" dirty="0">
                <a:latin typeface="+mn-lt"/>
                <a:ea typeface="MS PGothic" panose="020B0600070205080204" pitchFamily="34" charset="-128"/>
                <a:cs typeface="Segoe UI Semilight" panose="020B0402040204020203" pitchFamily="34" charset="0"/>
              </a:rPr>
              <a:t>Trillion</a:t>
            </a:r>
            <a:endParaRPr lang="en-US" sz="5294" dirty="0">
              <a:latin typeface="+mn-lt"/>
              <a:ea typeface="MS PGothic" panose="020B0600070205080204" pitchFamily="34" charset="-128"/>
              <a:cs typeface="Segoe UI Semilight" panose="020B0402040204020203" pitchFamily="34" charset="0"/>
            </a:endParaRPr>
          </a:p>
          <a:p>
            <a:pPr algn="ctr" defTabSz="914307">
              <a:lnSpc>
                <a:spcPct val="90000"/>
              </a:lnSpc>
              <a:spcAft>
                <a:spcPts val="1175"/>
              </a:spcAft>
              <a:defRPr/>
            </a:pPr>
            <a:r>
              <a:rPr lang="en-US" sz="1766" dirty="0">
                <a:latin typeface="+mn-lt"/>
                <a:ea typeface="MS PGothic" panose="020B0600070205080204" pitchFamily="34" charset="-128"/>
                <a:cs typeface="Segoe UI Semibold" panose="020B0702040204020203" pitchFamily="34" charset="0"/>
              </a:rPr>
              <a:t>Messages per month </a:t>
            </a:r>
            <a:br>
              <a:rPr lang="en-US" sz="1766" dirty="0">
                <a:latin typeface="+mn-lt"/>
                <a:ea typeface="MS PGothic" panose="020B0600070205080204" pitchFamily="34" charset="-128"/>
                <a:cs typeface="Segoe UI Semibold" panose="020B0702040204020203" pitchFamily="34" charset="0"/>
              </a:rPr>
            </a:br>
            <a:r>
              <a:rPr lang="en-US" sz="1766" dirty="0">
                <a:latin typeface="+mn-lt"/>
                <a:ea typeface="MS PGothic" panose="020B0600070205080204" pitchFamily="34" charset="-128"/>
                <a:cs typeface="Segoe UI Semibold" panose="020B0702040204020203" pitchFamily="34" charset="0"/>
              </a:rPr>
              <a:t>processed by Azure </a:t>
            </a:r>
            <a:r>
              <a:rPr lang="en-US" sz="1766" dirty="0" err="1">
                <a:latin typeface="+mn-lt"/>
                <a:ea typeface="MS PGothic" panose="020B0600070205080204" pitchFamily="34" charset="-128"/>
                <a:cs typeface="Segoe UI Semibold" panose="020B0702040204020203" pitchFamily="34" charset="0"/>
              </a:rPr>
              <a:t>IoT</a:t>
            </a:r>
            <a:endParaRPr lang="en-US" sz="1766" dirty="0">
              <a:latin typeface="+mn-lt"/>
              <a:ea typeface="MS PGothic" panose="020B0600070205080204" pitchFamily="34" charset="-128"/>
              <a:cs typeface="Segoe UI Semibold" panose="020B0702040204020203" pitchFamily="34" charset="0"/>
            </a:endParaRPr>
          </a:p>
        </p:txBody>
      </p:sp>
      <p:cxnSp>
        <p:nvCxnSpPr>
          <p:cNvPr id="20" name="Straight Connector 19"/>
          <p:cNvCxnSpPr/>
          <p:nvPr/>
        </p:nvCxnSpPr>
        <p:spPr>
          <a:xfrm>
            <a:off x="866" y="2964944"/>
            <a:ext cx="12190271"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54022" y="-433615"/>
            <a:ext cx="0" cy="3396017"/>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37978" y="-433615"/>
            <a:ext cx="0" cy="3396017"/>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037979" y="594957"/>
            <a:ext cx="4153158" cy="2015576"/>
          </a:xfrm>
          <a:prstGeom prst="rect">
            <a:avLst/>
          </a:prstGeom>
          <a:noFill/>
        </p:spPr>
        <p:txBody>
          <a:bodyPr wrap="square" lIns="179235" tIns="143388" rIns="179235" bIns="143388" rtlCol="0">
            <a:spAutoFit/>
          </a:bodyPr>
          <a:lstStyle/>
          <a:p>
            <a:pPr algn="ctr" defTabSz="914307">
              <a:lnSpc>
                <a:spcPct val="90000"/>
              </a:lnSpc>
              <a:spcAft>
                <a:spcPts val="1175"/>
              </a:spcAft>
              <a:defRPr/>
            </a:pPr>
            <a:r>
              <a:rPr lang="en-US" sz="7841" dirty="0">
                <a:latin typeface="+mn-lt"/>
                <a:ea typeface="MS PGothic" panose="020B0600070205080204" pitchFamily="34" charset="-128"/>
                <a:cs typeface="Segoe UI Semibold" panose="020B0702040204020203" pitchFamily="34" charset="0"/>
              </a:rPr>
              <a:t>&gt;500</a:t>
            </a:r>
            <a:r>
              <a:rPr lang="en-US" sz="3529" dirty="0">
                <a:latin typeface="+mn-lt"/>
                <a:ea typeface="MS PGothic" panose="020B0600070205080204" pitchFamily="34" charset="-128"/>
                <a:cs typeface="Segoe UI Semilight" panose="020B0402040204020203" pitchFamily="34" charset="0"/>
              </a:rPr>
              <a:t>Million</a:t>
            </a:r>
            <a:endParaRPr lang="en-US" sz="8627" dirty="0">
              <a:latin typeface="+mn-lt"/>
              <a:ea typeface="MS PGothic" panose="020B0600070205080204" pitchFamily="34" charset="-128"/>
              <a:cs typeface="Segoe UI Semilight" panose="020B0402040204020203" pitchFamily="34" charset="0"/>
            </a:endParaRPr>
          </a:p>
          <a:p>
            <a:pPr algn="ctr" defTabSz="914307">
              <a:lnSpc>
                <a:spcPct val="90000"/>
              </a:lnSpc>
              <a:spcAft>
                <a:spcPts val="1175"/>
              </a:spcAft>
              <a:defRPr/>
            </a:pPr>
            <a:r>
              <a:rPr lang="en-US" sz="1766" dirty="0">
                <a:latin typeface="+mn-lt"/>
                <a:ea typeface="MS PGothic" panose="020B0600070205080204" pitchFamily="34" charset="-128"/>
                <a:cs typeface="Segoe UI Semibold" panose="020B0702040204020203" pitchFamily="34" charset="0"/>
              </a:rPr>
              <a:t>Users in </a:t>
            </a:r>
            <a:br>
              <a:rPr lang="en-US" sz="1766" dirty="0">
                <a:latin typeface="+mn-lt"/>
                <a:ea typeface="MS PGothic" panose="020B0600070205080204" pitchFamily="34" charset="-128"/>
                <a:cs typeface="Segoe UI Semibold" panose="020B0702040204020203" pitchFamily="34" charset="0"/>
              </a:rPr>
            </a:br>
            <a:r>
              <a:rPr lang="en-US" sz="1766" dirty="0">
                <a:latin typeface="+mn-lt"/>
                <a:ea typeface="MS PGothic" panose="020B0600070205080204" pitchFamily="34" charset="-128"/>
                <a:cs typeface="Segoe UI Semibold" panose="020B0702040204020203" pitchFamily="34" charset="0"/>
              </a:rPr>
              <a:t>Azure Active Directory</a:t>
            </a:r>
          </a:p>
        </p:txBody>
      </p:sp>
      <p:sp>
        <p:nvSpPr>
          <p:cNvPr id="26" name="TextBox 25"/>
          <p:cNvSpPr txBox="1"/>
          <p:nvPr/>
        </p:nvSpPr>
        <p:spPr>
          <a:xfrm>
            <a:off x="4215445" y="4294287"/>
            <a:ext cx="3775348" cy="2260100"/>
          </a:xfrm>
          <a:prstGeom prst="rect">
            <a:avLst/>
          </a:prstGeom>
          <a:noFill/>
        </p:spPr>
        <p:txBody>
          <a:bodyPr wrap="square" lIns="179235" tIns="143388" rIns="179235" bIns="143388" rtlCol="0">
            <a:spAutoFit/>
          </a:bodyPr>
          <a:lstStyle/>
          <a:p>
            <a:pPr algn="ctr" defTabSz="914307">
              <a:lnSpc>
                <a:spcPct val="90000"/>
              </a:lnSpc>
              <a:spcAft>
                <a:spcPts val="1175"/>
              </a:spcAft>
              <a:defRPr/>
            </a:pPr>
            <a:r>
              <a:rPr lang="en-US" sz="7841" spc="-205" dirty="0">
                <a:latin typeface="+mn-lt"/>
                <a:ea typeface="MS PGothic" panose="020B0600070205080204" pitchFamily="34" charset="-128"/>
                <a:cs typeface="Segoe UI Semibold" panose="020B0702040204020203" pitchFamily="34" charset="0"/>
              </a:rPr>
              <a:t>777</a:t>
            </a:r>
            <a:r>
              <a:rPr lang="en-US" sz="3529" spc="-205" dirty="0">
                <a:latin typeface="+mn-lt"/>
                <a:ea typeface="MS PGothic" panose="020B0600070205080204" pitchFamily="34" charset="-128"/>
                <a:cs typeface="Segoe UI Semilight" panose="020B0402040204020203" pitchFamily="34" charset="0"/>
              </a:rPr>
              <a:t>Trillion</a:t>
            </a:r>
            <a:endParaRPr lang="en-US" sz="7841" dirty="0">
              <a:latin typeface="+mn-lt"/>
              <a:ea typeface="MS PGothic" panose="020B0600070205080204" pitchFamily="34" charset="-128"/>
              <a:cs typeface="Segoe UI Semilight" panose="020B0402040204020203" pitchFamily="34" charset="0"/>
            </a:endParaRPr>
          </a:p>
          <a:p>
            <a:pPr algn="ctr" defTabSz="914307">
              <a:lnSpc>
                <a:spcPct val="90000"/>
              </a:lnSpc>
              <a:spcAft>
                <a:spcPts val="1175"/>
              </a:spcAft>
              <a:defRPr/>
            </a:pPr>
            <a:r>
              <a:rPr lang="en-US" sz="1766" dirty="0">
                <a:latin typeface="+mn-lt"/>
                <a:ea typeface="MS PGothic" panose="020B0600070205080204" pitchFamily="34" charset="-128"/>
                <a:cs typeface="Segoe UI Semibold" panose="020B0702040204020203" pitchFamily="34" charset="0"/>
              </a:rPr>
              <a:t>Storage Transactions</a:t>
            </a:r>
            <a:br>
              <a:rPr lang="en-US" sz="1766" dirty="0">
                <a:latin typeface="+mn-lt"/>
                <a:ea typeface="MS PGothic" panose="020B0600070205080204" pitchFamily="34" charset="-128"/>
                <a:cs typeface="Segoe UI Semibold" panose="020B0702040204020203" pitchFamily="34" charset="0"/>
              </a:rPr>
            </a:br>
            <a:r>
              <a:rPr lang="en-US" sz="1766" dirty="0">
                <a:latin typeface="+mn-lt"/>
                <a:ea typeface="MS PGothic" panose="020B0600070205080204" pitchFamily="34" charset="-128"/>
                <a:cs typeface="Segoe UI Semibold" panose="020B0702040204020203" pitchFamily="34" charset="0"/>
              </a:rPr>
              <a:t>per day</a:t>
            </a:r>
            <a:br>
              <a:rPr lang="en-US" sz="1766" dirty="0">
                <a:latin typeface="+mn-lt"/>
                <a:ea typeface="MS PGothic" panose="020B0600070205080204" pitchFamily="34" charset="-128"/>
                <a:cs typeface="Segoe UI Semibold" panose="020B0702040204020203" pitchFamily="34" charset="0"/>
              </a:rPr>
            </a:br>
            <a:endParaRPr lang="en-US" sz="1766" dirty="0">
              <a:latin typeface="+mn-lt"/>
              <a:ea typeface="MS PGothic" panose="020B0600070205080204" pitchFamily="34" charset="-128"/>
              <a:cs typeface="Segoe UI Semibold" panose="020B0702040204020203" pitchFamily="34" charset="0"/>
            </a:endParaRPr>
          </a:p>
        </p:txBody>
      </p:sp>
      <p:sp>
        <p:nvSpPr>
          <p:cNvPr id="27" name="TextBox 26"/>
          <p:cNvSpPr txBox="1"/>
          <p:nvPr/>
        </p:nvSpPr>
        <p:spPr>
          <a:xfrm>
            <a:off x="4215445" y="594957"/>
            <a:ext cx="3775348" cy="2015576"/>
          </a:xfrm>
          <a:prstGeom prst="rect">
            <a:avLst/>
          </a:prstGeom>
          <a:noFill/>
        </p:spPr>
        <p:txBody>
          <a:bodyPr wrap="square" lIns="179235" tIns="143388" rIns="179235" bIns="143388" rtlCol="0">
            <a:spAutoFit/>
          </a:bodyPr>
          <a:lstStyle/>
          <a:p>
            <a:pPr algn="ctr" defTabSz="914307">
              <a:lnSpc>
                <a:spcPct val="90000"/>
              </a:lnSpc>
              <a:spcAft>
                <a:spcPts val="1175"/>
              </a:spcAft>
              <a:defRPr/>
            </a:pPr>
            <a:r>
              <a:rPr lang="en-US" sz="7841" spc="-205" dirty="0">
                <a:latin typeface="+mn-lt"/>
                <a:ea typeface="MS PGothic" panose="020B0600070205080204" pitchFamily="34" charset="-128"/>
                <a:cs typeface="Segoe UI Semibold" panose="020B0702040204020203" pitchFamily="34" charset="0"/>
              </a:rPr>
              <a:t>&gt;1.5</a:t>
            </a:r>
            <a:r>
              <a:rPr lang="en-US" sz="3529" dirty="0">
                <a:latin typeface="+mn-lt"/>
                <a:ea typeface="MS PGothic" panose="020B0600070205080204" pitchFamily="34" charset="-128"/>
                <a:cs typeface="Segoe UI Semilight" panose="020B0402040204020203" pitchFamily="34" charset="0"/>
              </a:rPr>
              <a:t>Million</a:t>
            </a:r>
            <a:endParaRPr lang="en-US" sz="7841" dirty="0">
              <a:latin typeface="+mn-lt"/>
              <a:ea typeface="MS PGothic" panose="020B0600070205080204" pitchFamily="34" charset="-128"/>
              <a:cs typeface="Segoe UI Semilight" panose="020B0402040204020203" pitchFamily="34" charset="0"/>
            </a:endParaRPr>
          </a:p>
          <a:p>
            <a:pPr algn="ctr" defTabSz="914307">
              <a:lnSpc>
                <a:spcPct val="90000"/>
              </a:lnSpc>
              <a:spcAft>
                <a:spcPts val="1175"/>
              </a:spcAft>
              <a:defRPr/>
            </a:pPr>
            <a:r>
              <a:rPr lang="en-US" sz="1766" dirty="0">
                <a:latin typeface="+mn-lt"/>
                <a:ea typeface="MS PGothic" panose="020B0600070205080204" pitchFamily="34" charset="-128"/>
                <a:cs typeface="Segoe UI Semibold" panose="020B0702040204020203" pitchFamily="34" charset="0"/>
              </a:rPr>
              <a:t>SQL Databases </a:t>
            </a:r>
            <a:br>
              <a:rPr lang="en-US" sz="1766" dirty="0">
                <a:latin typeface="+mn-lt"/>
                <a:ea typeface="MS PGothic" panose="020B0600070205080204" pitchFamily="34" charset="-128"/>
                <a:cs typeface="Segoe UI Semibold" panose="020B0702040204020203" pitchFamily="34" charset="0"/>
              </a:rPr>
            </a:br>
            <a:r>
              <a:rPr lang="en-US" sz="1766" dirty="0">
                <a:latin typeface="+mn-lt"/>
                <a:ea typeface="MS PGothic" panose="020B0600070205080204" pitchFamily="34" charset="-128"/>
                <a:cs typeface="Segoe UI Semibold" panose="020B0702040204020203" pitchFamily="34" charset="0"/>
              </a:rPr>
              <a:t>running on Azure</a:t>
            </a:r>
          </a:p>
        </p:txBody>
      </p:sp>
      <p:sp>
        <p:nvSpPr>
          <p:cNvPr id="29" name="TextBox 28"/>
          <p:cNvSpPr txBox="1"/>
          <p:nvPr/>
        </p:nvSpPr>
        <p:spPr>
          <a:xfrm>
            <a:off x="8013853" y="4294352"/>
            <a:ext cx="4102263" cy="2015576"/>
          </a:xfrm>
          <a:prstGeom prst="rect">
            <a:avLst/>
          </a:prstGeom>
          <a:noFill/>
        </p:spPr>
        <p:txBody>
          <a:bodyPr wrap="square" lIns="179235" tIns="143388" rIns="179235" bIns="143388" rtlCol="0">
            <a:spAutoFit/>
          </a:bodyPr>
          <a:lstStyle/>
          <a:p>
            <a:pPr algn="ctr" defTabSz="914307">
              <a:lnSpc>
                <a:spcPct val="90000"/>
              </a:lnSpc>
              <a:spcAft>
                <a:spcPts val="1175"/>
              </a:spcAft>
              <a:defRPr/>
            </a:pPr>
            <a:r>
              <a:rPr lang="en-US" sz="7841" spc="-205" dirty="0">
                <a:latin typeface="+mn-lt"/>
                <a:ea typeface="MS PGothic" panose="020B0600070205080204" pitchFamily="34" charset="-128"/>
                <a:cs typeface="Segoe UI Semibold" panose="020B0702040204020203" pitchFamily="34" charset="0"/>
              </a:rPr>
              <a:t>&gt;40</a:t>
            </a:r>
            <a:r>
              <a:rPr lang="en-US" sz="4312" spc="-205" dirty="0">
                <a:latin typeface="+mn-lt"/>
                <a:ea typeface="MS PGothic" panose="020B0600070205080204" pitchFamily="34" charset="-128"/>
                <a:cs typeface="Segoe UI Semilight" panose="020B0402040204020203" pitchFamily="34" charset="0"/>
              </a:rPr>
              <a:t>%</a:t>
            </a:r>
            <a:endParaRPr lang="en-US" sz="7841" dirty="0">
              <a:latin typeface="+mn-lt"/>
              <a:ea typeface="MS PGothic" panose="020B0600070205080204" pitchFamily="34" charset="-128"/>
              <a:cs typeface="Segoe UI Semilight" panose="020B0402040204020203" pitchFamily="34" charset="0"/>
            </a:endParaRPr>
          </a:p>
          <a:p>
            <a:pPr algn="ctr" defTabSz="914307">
              <a:lnSpc>
                <a:spcPct val="90000"/>
              </a:lnSpc>
              <a:spcAft>
                <a:spcPts val="1175"/>
              </a:spcAft>
              <a:defRPr/>
            </a:pPr>
            <a:r>
              <a:rPr lang="en-US" sz="1766" dirty="0">
                <a:latin typeface="+mn-lt"/>
                <a:ea typeface="MS PGothic" panose="020B0600070205080204" pitchFamily="34" charset="-128"/>
                <a:cs typeface="Segoe UI Semibold" panose="020B0702040204020203" pitchFamily="34" charset="0"/>
              </a:rPr>
              <a:t>Revenue from </a:t>
            </a:r>
            <a:br>
              <a:rPr lang="en-US" sz="1766" dirty="0">
                <a:latin typeface="+mn-lt"/>
                <a:ea typeface="MS PGothic" panose="020B0600070205080204" pitchFamily="34" charset="-128"/>
                <a:cs typeface="Segoe UI Semibold" panose="020B0702040204020203" pitchFamily="34" charset="0"/>
              </a:rPr>
            </a:br>
            <a:r>
              <a:rPr lang="en-US" sz="1766" dirty="0">
                <a:latin typeface="+mn-lt"/>
                <a:ea typeface="MS PGothic" panose="020B0600070205080204" pitchFamily="34" charset="-128"/>
                <a:cs typeface="Segoe UI Semibold" panose="020B0702040204020203" pitchFamily="34" charset="0"/>
              </a:rPr>
              <a:t>Start-ups and ISVs</a:t>
            </a:r>
          </a:p>
        </p:txBody>
      </p:sp>
      <p:cxnSp>
        <p:nvCxnSpPr>
          <p:cNvPr id="19" name="Straight Connector 18"/>
          <p:cNvCxnSpPr/>
          <p:nvPr/>
        </p:nvCxnSpPr>
        <p:spPr>
          <a:xfrm>
            <a:off x="866" y="4160008"/>
            <a:ext cx="12190271"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18075" y="2999749"/>
            <a:ext cx="6457983" cy="1185694"/>
          </a:xfrm>
          <a:prstGeom prst="rect">
            <a:avLst/>
          </a:prstGeom>
          <a:noFill/>
        </p:spPr>
        <p:txBody>
          <a:bodyPr wrap="none" lIns="179259" tIns="143407" rIns="179259" bIns="143407" rtlCol="0">
            <a:spAutoFit/>
          </a:bodyPr>
          <a:lstStyle/>
          <a:p>
            <a:pPr algn="ctr" defTabSz="913446" eaLnBrk="0" hangingPunct="0">
              <a:lnSpc>
                <a:spcPct val="90000"/>
              </a:lnSpc>
              <a:spcAft>
                <a:spcPts val="588"/>
              </a:spcAft>
            </a:pPr>
            <a:r>
              <a:rPr lang="en-US" sz="6470" dirty="0">
                <a:latin typeface="+mn-lt"/>
                <a:ea typeface="MS PGothic" panose="020B0600070205080204" pitchFamily="34" charset="-128"/>
              </a:rPr>
              <a:t>Azure momentum</a:t>
            </a:r>
          </a:p>
        </p:txBody>
      </p:sp>
      <p:sp>
        <p:nvSpPr>
          <p:cNvPr id="2" name="Title 1"/>
          <p:cNvSpPr>
            <a:spLocks noGrp="1"/>
          </p:cNvSpPr>
          <p:nvPr>
            <p:ph type="title"/>
          </p:nvPr>
        </p:nvSpPr>
        <p:spPr>
          <a:xfrm>
            <a:off x="607218" y="198741"/>
            <a:ext cx="10972800" cy="685800"/>
          </a:xfrm>
        </p:spPr>
        <p:txBody>
          <a:bodyPr/>
          <a:lstStyle/>
          <a:p>
            <a:endParaRPr lang="en-US" dirty="0"/>
          </a:p>
        </p:txBody>
      </p:sp>
    </p:spTree>
    <p:extLst>
      <p:ext uri="{BB962C8B-B14F-4D97-AF65-F5344CB8AC3E}">
        <p14:creationId xmlns:p14="http://schemas.microsoft.com/office/powerpoint/2010/main" val="9756649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951" y="2733173"/>
            <a:ext cx="10972800" cy="685800"/>
          </a:xfrm>
        </p:spPr>
        <p:txBody>
          <a:bodyPr/>
          <a:lstStyle/>
          <a:p>
            <a:pPr algn="l"/>
            <a:r>
              <a:rPr lang="en-US" sz="7058" dirty="0">
                <a:solidFill>
                  <a:schemeClr val="tx2"/>
                </a:solidFill>
              </a:rPr>
              <a:t>2014 – 300 new features</a:t>
            </a:r>
            <a:br>
              <a:rPr lang="en-US" sz="7058" dirty="0">
                <a:solidFill>
                  <a:schemeClr val="tx2"/>
                </a:solidFill>
              </a:rPr>
            </a:br>
            <a:r>
              <a:rPr lang="en-US" sz="7058" dirty="0">
                <a:solidFill>
                  <a:schemeClr val="tx2"/>
                </a:solidFill>
              </a:rPr>
              <a:t>2015 – 500 new features</a:t>
            </a:r>
            <a:br>
              <a:rPr lang="en-US" sz="7058" dirty="0">
                <a:solidFill>
                  <a:schemeClr val="tx2"/>
                </a:solidFill>
              </a:rPr>
            </a:br>
            <a:r>
              <a:rPr lang="en-US" sz="7058" dirty="0">
                <a:solidFill>
                  <a:schemeClr val="tx2"/>
                </a:solidFill>
              </a:rPr>
              <a:t>2016 – ### new features!</a:t>
            </a:r>
          </a:p>
        </p:txBody>
      </p:sp>
      <p:sp>
        <p:nvSpPr>
          <p:cNvPr id="3" name="TextBox 2"/>
          <p:cNvSpPr txBox="1"/>
          <p:nvPr/>
        </p:nvSpPr>
        <p:spPr>
          <a:xfrm rot="20555682">
            <a:off x="1708656" y="287392"/>
            <a:ext cx="1314784" cy="635430"/>
          </a:xfrm>
          <a:prstGeom prst="rect">
            <a:avLst/>
          </a:prstGeom>
          <a:noFill/>
        </p:spPr>
        <p:txBody>
          <a:bodyPr wrap="none" rtlCol="0">
            <a:spAutoFit/>
          </a:bodyPr>
          <a:lstStyle/>
          <a:p>
            <a:r>
              <a:rPr lang="en-US" sz="3529" dirty="0" err="1">
                <a:gradFill>
                  <a:gsLst>
                    <a:gs pos="0">
                      <a:schemeClr val="tx1"/>
                    </a:gs>
                    <a:gs pos="100000">
                      <a:schemeClr val="tx1"/>
                    </a:gs>
                  </a:gsLst>
                  <a:lin ang="5400000" scaled="0"/>
                </a:gradFill>
              </a:rPr>
              <a:t>Zumo</a:t>
            </a:r>
            <a:endParaRPr lang="en-US" sz="3529" dirty="0">
              <a:gradFill>
                <a:gsLst>
                  <a:gs pos="0">
                    <a:schemeClr val="tx1"/>
                  </a:gs>
                  <a:gs pos="100000">
                    <a:schemeClr val="tx1"/>
                  </a:gs>
                </a:gsLst>
                <a:lin ang="5400000" scaled="0"/>
              </a:gradFill>
            </a:endParaRPr>
          </a:p>
        </p:txBody>
      </p:sp>
      <p:sp>
        <p:nvSpPr>
          <p:cNvPr id="4" name="TextBox 3"/>
          <p:cNvSpPr txBox="1"/>
          <p:nvPr/>
        </p:nvSpPr>
        <p:spPr>
          <a:xfrm rot="863652">
            <a:off x="5952056" y="788516"/>
            <a:ext cx="822204" cy="452590"/>
          </a:xfrm>
          <a:prstGeom prst="rect">
            <a:avLst/>
          </a:prstGeom>
          <a:noFill/>
        </p:spPr>
        <p:txBody>
          <a:bodyPr wrap="none" rtlCol="0">
            <a:spAutoFit/>
          </a:bodyPr>
          <a:lstStyle/>
          <a:p>
            <a:r>
              <a:rPr lang="en-US" sz="2353" dirty="0">
                <a:gradFill>
                  <a:gsLst>
                    <a:gs pos="0">
                      <a:schemeClr val="tx1"/>
                    </a:gs>
                    <a:gs pos="100000">
                      <a:schemeClr val="tx1"/>
                    </a:gs>
                  </a:gsLst>
                  <a:lin ang="5400000" scaled="0"/>
                </a:gradFill>
              </a:rPr>
              <a:t>Slots</a:t>
            </a:r>
          </a:p>
        </p:txBody>
      </p:sp>
      <p:sp>
        <p:nvSpPr>
          <p:cNvPr id="5" name="TextBox 4"/>
          <p:cNvSpPr txBox="1"/>
          <p:nvPr/>
        </p:nvSpPr>
        <p:spPr>
          <a:xfrm rot="20875540">
            <a:off x="8274585" y="377897"/>
            <a:ext cx="1787990" cy="454420"/>
          </a:xfrm>
          <a:prstGeom prst="rect">
            <a:avLst/>
          </a:prstGeom>
          <a:noFill/>
        </p:spPr>
        <p:txBody>
          <a:bodyPr wrap="none" rtlCol="0">
            <a:spAutoFit/>
          </a:bodyPr>
          <a:lstStyle/>
          <a:p>
            <a:r>
              <a:rPr lang="en-US" sz="2353" dirty="0">
                <a:gradFill>
                  <a:gsLst>
                    <a:gs pos="0">
                      <a:schemeClr val="tx1"/>
                    </a:gs>
                    <a:gs pos="100000">
                      <a:schemeClr val="tx1"/>
                    </a:gs>
                  </a:gsLst>
                  <a:lin ang="5400000" scaled="0"/>
                </a:gradFill>
              </a:rPr>
              <a:t>Mobile Apps</a:t>
            </a:r>
          </a:p>
        </p:txBody>
      </p:sp>
      <p:sp>
        <p:nvSpPr>
          <p:cNvPr id="6" name="TextBox 5"/>
          <p:cNvSpPr txBox="1"/>
          <p:nvPr/>
        </p:nvSpPr>
        <p:spPr>
          <a:xfrm>
            <a:off x="5576123" y="5724470"/>
            <a:ext cx="1627240" cy="575094"/>
          </a:xfrm>
          <a:prstGeom prst="rect">
            <a:avLst/>
          </a:prstGeom>
          <a:noFill/>
        </p:spPr>
        <p:txBody>
          <a:bodyPr wrap="none" rtlCol="0">
            <a:spAutoFit/>
          </a:bodyPr>
          <a:lstStyle/>
          <a:p>
            <a:r>
              <a:rPr lang="en-US" sz="3137" dirty="0" err="1">
                <a:gradFill>
                  <a:gsLst>
                    <a:gs pos="0">
                      <a:schemeClr val="tx1"/>
                    </a:gs>
                    <a:gs pos="100000">
                      <a:schemeClr val="tx1"/>
                    </a:gs>
                  </a:gsLst>
                  <a:lin ang="5400000" scaled="0"/>
                </a:gradFill>
              </a:rPr>
              <a:t>IoT</a:t>
            </a:r>
            <a:r>
              <a:rPr lang="en-US" sz="3137" dirty="0">
                <a:gradFill>
                  <a:gsLst>
                    <a:gs pos="0">
                      <a:schemeClr val="tx1"/>
                    </a:gs>
                    <a:gs pos="100000">
                      <a:schemeClr val="tx1"/>
                    </a:gs>
                  </a:gsLst>
                  <a:lin ang="5400000" scaled="0"/>
                </a:gradFill>
              </a:rPr>
              <a:t> Hub</a:t>
            </a:r>
          </a:p>
        </p:txBody>
      </p:sp>
      <p:sp>
        <p:nvSpPr>
          <p:cNvPr id="7" name="TextBox 6"/>
          <p:cNvSpPr txBox="1"/>
          <p:nvPr/>
        </p:nvSpPr>
        <p:spPr>
          <a:xfrm rot="494800">
            <a:off x="5934719" y="5301941"/>
            <a:ext cx="2760564" cy="514756"/>
          </a:xfrm>
          <a:prstGeom prst="rect">
            <a:avLst/>
          </a:prstGeom>
          <a:noFill/>
        </p:spPr>
        <p:txBody>
          <a:bodyPr wrap="none" rtlCol="0">
            <a:spAutoFit/>
          </a:bodyPr>
          <a:lstStyle/>
          <a:p>
            <a:r>
              <a:rPr lang="en-US" sz="2745" dirty="0">
                <a:gradFill>
                  <a:gsLst>
                    <a:gs pos="0">
                      <a:schemeClr val="tx1"/>
                    </a:gs>
                    <a:gs pos="100000">
                      <a:schemeClr val="tx1"/>
                    </a:gs>
                  </a:gsLst>
                  <a:lin ang="5400000" scaled="0"/>
                </a:gradFill>
              </a:rPr>
              <a:t>Stream Analytics</a:t>
            </a:r>
          </a:p>
        </p:txBody>
      </p:sp>
      <p:sp>
        <p:nvSpPr>
          <p:cNvPr id="8" name="TextBox 7"/>
          <p:cNvSpPr txBox="1"/>
          <p:nvPr/>
        </p:nvSpPr>
        <p:spPr>
          <a:xfrm>
            <a:off x="354987" y="4822908"/>
            <a:ext cx="1427040" cy="573280"/>
          </a:xfrm>
          <a:prstGeom prst="rect">
            <a:avLst/>
          </a:prstGeom>
          <a:noFill/>
        </p:spPr>
        <p:txBody>
          <a:bodyPr wrap="none" rtlCol="0">
            <a:spAutoFit/>
          </a:bodyPr>
          <a:lstStyle/>
          <a:p>
            <a:r>
              <a:rPr lang="en-US" sz="3137" dirty="0">
                <a:gradFill>
                  <a:gsLst>
                    <a:gs pos="0">
                      <a:schemeClr val="tx1"/>
                    </a:gs>
                    <a:gs pos="100000">
                      <a:schemeClr val="tx1"/>
                    </a:gs>
                  </a:gsLst>
                  <a:lin ang="5400000" scaled="0"/>
                </a:gradFill>
              </a:rPr>
              <a:t>Docker</a:t>
            </a:r>
          </a:p>
        </p:txBody>
      </p:sp>
      <p:sp>
        <p:nvSpPr>
          <p:cNvPr id="9" name="TextBox 8"/>
          <p:cNvSpPr txBox="1"/>
          <p:nvPr/>
        </p:nvSpPr>
        <p:spPr>
          <a:xfrm rot="20629293">
            <a:off x="9281422" y="5395280"/>
            <a:ext cx="2307876" cy="575094"/>
          </a:xfrm>
          <a:prstGeom prst="rect">
            <a:avLst/>
          </a:prstGeom>
          <a:noFill/>
        </p:spPr>
        <p:txBody>
          <a:bodyPr wrap="none" rtlCol="0">
            <a:spAutoFit/>
          </a:bodyPr>
          <a:lstStyle/>
          <a:p>
            <a:r>
              <a:rPr lang="en-US" sz="3137" dirty="0">
                <a:gradFill>
                  <a:gsLst>
                    <a:gs pos="0">
                      <a:schemeClr val="tx1"/>
                    </a:gs>
                    <a:gs pos="100000">
                      <a:schemeClr val="tx1"/>
                    </a:gs>
                  </a:gsLst>
                  <a:lin ang="5400000" scaled="0"/>
                </a:gradFill>
              </a:rPr>
              <a:t>Deployment</a:t>
            </a:r>
          </a:p>
        </p:txBody>
      </p:sp>
      <p:sp>
        <p:nvSpPr>
          <p:cNvPr id="10" name="TextBox 9"/>
          <p:cNvSpPr txBox="1"/>
          <p:nvPr/>
        </p:nvSpPr>
        <p:spPr>
          <a:xfrm rot="1434506">
            <a:off x="145993" y="750329"/>
            <a:ext cx="2333979" cy="573280"/>
          </a:xfrm>
          <a:prstGeom prst="rect">
            <a:avLst/>
          </a:prstGeom>
          <a:noFill/>
        </p:spPr>
        <p:txBody>
          <a:bodyPr wrap="none" rtlCol="0">
            <a:spAutoFit/>
          </a:bodyPr>
          <a:lstStyle/>
          <a:p>
            <a:r>
              <a:rPr lang="en-US" sz="3137" dirty="0">
                <a:gradFill>
                  <a:gsLst>
                    <a:gs pos="0">
                      <a:schemeClr val="tx1"/>
                    </a:gs>
                    <a:gs pos="100000">
                      <a:schemeClr val="tx1"/>
                    </a:gs>
                  </a:gsLst>
                  <a:lin ang="5400000" scaled="0"/>
                </a:gradFill>
              </a:rPr>
              <a:t>ARM Scripts</a:t>
            </a:r>
          </a:p>
        </p:txBody>
      </p:sp>
      <p:sp>
        <p:nvSpPr>
          <p:cNvPr id="11" name="TextBox 10"/>
          <p:cNvSpPr txBox="1"/>
          <p:nvPr/>
        </p:nvSpPr>
        <p:spPr>
          <a:xfrm rot="21076044">
            <a:off x="2847735" y="535522"/>
            <a:ext cx="2333979" cy="573280"/>
          </a:xfrm>
          <a:prstGeom prst="rect">
            <a:avLst/>
          </a:prstGeom>
          <a:noFill/>
        </p:spPr>
        <p:txBody>
          <a:bodyPr wrap="none" rtlCol="0">
            <a:spAutoFit/>
          </a:bodyPr>
          <a:lstStyle/>
          <a:p>
            <a:r>
              <a:rPr lang="en-US" sz="3137" dirty="0">
                <a:gradFill>
                  <a:gsLst>
                    <a:gs pos="0">
                      <a:schemeClr val="tx1"/>
                    </a:gs>
                    <a:gs pos="100000">
                      <a:schemeClr val="tx1"/>
                    </a:gs>
                  </a:gsLst>
                  <a:lin ang="5400000" scaled="0"/>
                </a:gradFill>
              </a:rPr>
              <a:t>ARM Scripts</a:t>
            </a:r>
          </a:p>
        </p:txBody>
      </p:sp>
      <p:sp>
        <p:nvSpPr>
          <p:cNvPr id="12" name="TextBox 11"/>
          <p:cNvSpPr txBox="1"/>
          <p:nvPr/>
        </p:nvSpPr>
        <p:spPr>
          <a:xfrm rot="20875540">
            <a:off x="1151593" y="5071781"/>
            <a:ext cx="2811712" cy="452590"/>
          </a:xfrm>
          <a:prstGeom prst="rect">
            <a:avLst/>
          </a:prstGeom>
          <a:noFill/>
        </p:spPr>
        <p:txBody>
          <a:bodyPr wrap="none" rtlCol="0">
            <a:spAutoFit/>
          </a:bodyPr>
          <a:lstStyle/>
          <a:p>
            <a:r>
              <a:rPr lang="en-US" sz="2353" dirty="0">
                <a:gradFill>
                  <a:gsLst>
                    <a:gs pos="0">
                      <a:schemeClr val="tx1"/>
                    </a:gs>
                    <a:gs pos="100000">
                      <a:schemeClr val="tx1"/>
                    </a:gs>
                  </a:gsLst>
                  <a:lin ang="5400000" scaled="0"/>
                </a:gradFill>
              </a:rPr>
              <a:t>Application Insights</a:t>
            </a:r>
          </a:p>
        </p:txBody>
      </p:sp>
      <p:sp>
        <p:nvSpPr>
          <p:cNvPr id="13" name="TextBox 12"/>
          <p:cNvSpPr txBox="1"/>
          <p:nvPr/>
        </p:nvSpPr>
        <p:spPr>
          <a:xfrm rot="16522257">
            <a:off x="-241372" y="2410970"/>
            <a:ext cx="1710853" cy="454420"/>
          </a:xfrm>
          <a:prstGeom prst="rect">
            <a:avLst/>
          </a:prstGeom>
          <a:noFill/>
        </p:spPr>
        <p:txBody>
          <a:bodyPr wrap="none" rtlCol="0">
            <a:spAutoFit/>
          </a:bodyPr>
          <a:lstStyle/>
          <a:p>
            <a:r>
              <a:rPr lang="en-US" sz="2353" dirty="0">
                <a:gradFill>
                  <a:gsLst>
                    <a:gs pos="0">
                      <a:schemeClr val="tx1"/>
                    </a:gs>
                    <a:gs pos="100000">
                      <a:schemeClr val="tx1"/>
                    </a:gs>
                  </a:gsLst>
                  <a:lin ang="5400000" scaled="0"/>
                </a:gradFill>
              </a:rPr>
              <a:t>Automation</a:t>
            </a:r>
          </a:p>
        </p:txBody>
      </p:sp>
      <p:sp>
        <p:nvSpPr>
          <p:cNvPr id="14" name="TextBox 13"/>
          <p:cNvSpPr txBox="1"/>
          <p:nvPr/>
        </p:nvSpPr>
        <p:spPr>
          <a:xfrm rot="20629293">
            <a:off x="9308913" y="728170"/>
            <a:ext cx="2603836" cy="573280"/>
          </a:xfrm>
          <a:prstGeom prst="rect">
            <a:avLst/>
          </a:prstGeom>
          <a:noFill/>
        </p:spPr>
        <p:txBody>
          <a:bodyPr wrap="none" rtlCol="0">
            <a:spAutoFit/>
          </a:bodyPr>
          <a:lstStyle/>
          <a:p>
            <a:r>
              <a:rPr lang="en-US" sz="3137" dirty="0">
                <a:gradFill>
                  <a:gsLst>
                    <a:gs pos="0">
                      <a:schemeClr val="tx1"/>
                    </a:gs>
                    <a:gs pos="100000">
                      <a:schemeClr val="tx1"/>
                    </a:gs>
                  </a:gsLst>
                  <a:lin ang="5400000" scaled="0"/>
                </a:gradFill>
              </a:rPr>
              <a:t>Service Fabric</a:t>
            </a:r>
          </a:p>
        </p:txBody>
      </p:sp>
      <p:sp>
        <p:nvSpPr>
          <p:cNvPr id="15" name="TextBox 14"/>
          <p:cNvSpPr txBox="1"/>
          <p:nvPr/>
        </p:nvSpPr>
        <p:spPr>
          <a:xfrm>
            <a:off x="966477" y="5835881"/>
            <a:ext cx="3340487" cy="573280"/>
          </a:xfrm>
          <a:prstGeom prst="rect">
            <a:avLst/>
          </a:prstGeom>
          <a:noFill/>
        </p:spPr>
        <p:txBody>
          <a:bodyPr wrap="none" rtlCol="0">
            <a:spAutoFit/>
          </a:bodyPr>
          <a:lstStyle/>
          <a:p>
            <a:r>
              <a:rPr lang="en-US" sz="3137" dirty="0">
                <a:gradFill>
                  <a:gsLst>
                    <a:gs pos="0">
                      <a:schemeClr val="tx1"/>
                    </a:gs>
                    <a:gs pos="100000">
                      <a:schemeClr val="tx1"/>
                    </a:gs>
                  </a:gsLst>
                  <a:lin ang="5400000" scaled="0"/>
                </a:gradFill>
              </a:rPr>
              <a:t>Machine Learning</a:t>
            </a:r>
          </a:p>
        </p:txBody>
      </p:sp>
      <p:sp>
        <p:nvSpPr>
          <p:cNvPr id="16" name="TextBox 15"/>
          <p:cNvSpPr txBox="1"/>
          <p:nvPr/>
        </p:nvSpPr>
        <p:spPr>
          <a:xfrm rot="20875540">
            <a:off x="6596249" y="311897"/>
            <a:ext cx="1552759" cy="452590"/>
          </a:xfrm>
          <a:prstGeom prst="rect">
            <a:avLst/>
          </a:prstGeom>
          <a:noFill/>
        </p:spPr>
        <p:txBody>
          <a:bodyPr wrap="none" rtlCol="0">
            <a:spAutoFit/>
          </a:bodyPr>
          <a:lstStyle/>
          <a:p>
            <a:r>
              <a:rPr lang="en-US" sz="2353" dirty="0">
                <a:gradFill>
                  <a:gsLst>
                    <a:gs pos="0">
                      <a:schemeClr val="tx1"/>
                    </a:gs>
                    <a:gs pos="100000">
                      <a:schemeClr val="tx1"/>
                    </a:gs>
                  </a:gsLst>
                  <a:lin ang="5400000" scaled="0"/>
                </a:gradFill>
              </a:rPr>
              <a:t>Event Hub</a:t>
            </a:r>
          </a:p>
        </p:txBody>
      </p:sp>
      <p:sp>
        <p:nvSpPr>
          <p:cNvPr id="19" name="TextBox 18"/>
          <p:cNvSpPr txBox="1"/>
          <p:nvPr/>
        </p:nvSpPr>
        <p:spPr>
          <a:xfrm rot="5048017">
            <a:off x="10130986" y="3266549"/>
            <a:ext cx="2101399" cy="633625"/>
          </a:xfrm>
          <a:prstGeom prst="rect">
            <a:avLst/>
          </a:prstGeom>
          <a:noFill/>
        </p:spPr>
        <p:txBody>
          <a:bodyPr wrap="none" rtlCol="0">
            <a:spAutoFit/>
          </a:bodyPr>
          <a:lstStyle/>
          <a:p>
            <a:r>
              <a:rPr lang="en-US" sz="3529" dirty="0">
                <a:gradFill>
                  <a:gsLst>
                    <a:gs pos="0">
                      <a:schemeClr val="tx1"/>
                    </a:gs>
                    <a:gs pos="100000">
                      <a:schemeClr val="tx1"/>
                    </a:gs>
                  </a:gsLst>
                  <a:lin ang="5400000" scaled="0"/>
                </a:gradFill>
              </a:rPr>
              <a:t>Functions</a:t>
            </a:r>
          </a:p>
        </p:txBody>
      </p:sp>
      <p:sp>
        <p:nvSpPr>
          <p:cNvPr id="20" name="TextBox 19"/>
          <p:cNvSpPr txBox="1"/>
          <p:nvPr/>
        </p:nvSpPr>
        <p:spPr>
          <a:xfrm rot="645197">
            <a:off x="7841347" y="4701794"/>
            <a:ext cx="2104730" cy="633625"/>
          </a:xfrm>
          <a:prstGeom prst="rect">
            <a:avLst/>
          </a:prstGeom>
          <a:noFill/>
        </p:spPr>
        <p:txBody>
          <a:bodyPr wrap="none" rtlCol="0">
            <a:spAutoFit/>
          </a:bodyPr>
          <a:lstStyle/>
          <a:p>
            <a:r>
              <a:rPr lang="en-US" sz="3529" dirty="0">
                <a:gradFill>
                  <a:gsLst>
                    <a:gs pos="0">
                      <a:schemeClr val="tx1"/>
                    </a:gs>
                    <a:gs pos="100000">
                      <a:schemeClr val="tx1"/>
                    </a:gs>
                  </a:gsLst>
                  <a:lin ang="5400000" scaled="0"/>
                </a:gradFill>
              </a:rPr>
              <a:t>Web Jobs</a:t>
            </a:r>
          </a:p>
        </p:txBody>
      </p:sp>
      <p:sp>
        <p:nvSpPr>
          <p:cNvPr id="21" name="TextBox 20"/>
          <p:cNvSpPr txBox="1"/>
          <p:nvPr/>
        </p:nvSpPr>
        <p:spPr>
          <a:xfrm rot="19136488">
            <a:off x="3929401" y="5108641"/>
            <a:ext cx="2701765" cy="575094"/>
          </a:xfrm>
          <a:prstGeom prst="rect">
            <a:avLst/>
          </a:prstGeom>
          <a:noFill/>
        </p:spPr>
        <p:txBody>
          <a:bodyPr wrap="none" rtlCol="0">
            <a:spAutoFit/>
          </a:bodyPr>
          <a:lstStyle/>
          <a:p>
            <a:r>
              <a:rPr lang="en-US" sz="3137" dirty="0">
                <a:gradFill>
                  <a:gsLst>
                    <a:gs pos="0">
                      <a:schemeClr val="tx1"/>
                    </a:gs>
                    <a:gs pos="100000">
                      <a:schemeClr val="tx1"/>
                    </a:gs>
                  </a:gsLst>
                  <a:lin ang="5400000" scaled="0"/>
                </a:gradFill>
              </a:rPr>
              <a:t>Express Route</a:t>
            </a:r>
          </a:p>
        </p:txBody>
      </p:sp>
      <p:sp>
        <p:nvSpPr>
          <p:cNvPr id="22" name="TextBox 21"/>
          <p:cNvSpPr txBox="1"/>
          <p:nvPr/>
        </p:nvSpPr>
        <p:spPr>
          <a:xfrm rot="21213111">
            <a:off x="6900610" y="1047281"/>
            <a:ext cx="2039293" cy="452590"/>
          </a:xfrm>
          <a:prstGeom prst="rect">
            <a:avLst/>
          </a:prstGeom>
          <a:noFill/>
        </p:spPr>
        <p:txBody>
          <a:bodyPr wrap="none" rtlCol="0">
            <a:spAutoFit/>
          </a:bodyPr>
          <a:lstStyle/>
          <a:p>
            <a:r>
              <a:rPr lang="en-US" sz="2353" dirty="0">
                <a:gradFill>
                  <a:gsLst>
                    <a:gs pos="0">
                      <a:schemeClr val="tx1"/>
                    </a:gs>
                    <a:gs pos="100000">
                      <a:schemeClr val="tx1"/>
                    </a:gs>
                  </a:gsLst>
                  <a:lin ang="5400000" scaled="0"/>
                </a:gradFill>
              </a:rPr>
              <a:t>Azure AD B2C</a:t>
            </a:r>
          </a:p>
        </p:txBody>
      </p:sp>
    </p:spTree>
    <p:extLst>
      <p:ext uri="{BB962C8B-B14F-4D97-AF65-F5344CB8AC3E}">
        <p14:creationId xmlns:p14="http://schemas.microsoft.com/office/powerpoint/2010/main" val="383973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3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grpId="0" nodeType="afterEffect">
                                  <p:stCondLst>
                                    <p:cond delay="4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1700"/>
                            </p:stCondLst>
                            <p:childTnLst>
                              <p:par>
                                <p:cTn id="20" presetID="1" presetClass="entr" presetSubtype="0" fill="hold" grpId="0" nodeType="afterEffect">
                                  <p:stCondLst>
                                    <p:cond delay="40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2100"/>
                            </p:stCondLst>
                            <p:childTnLst>
                              <p:par>
                                <p:cTn id="23" presetID="1" presetClass="entr" presetSubtype="0" fill="hold" grpId="0" nodeType="afterEffect">
                                  <p:stCondLst>
                                    <p:cond delay="30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2400"/>
                            </p:stCondLst>
                            <p:childTnLst>
                              <p:par>
                                <p:cTn id="26" presetID="1" presetClass="entr" presetSubtype="0" fill="hold" grpId="0" nodeType="afterEffect">
                                  <p:stCondLst>
                                    <p:cond delay="30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2700"/>
                            </p:stCondLst>
                            <p:childTnLst>
                              <p:par>
                                <p:cTn id="29" presetID="1" presetClass="entr" presetSubtype="0" fill="hold" grpId="0" nodeType="afterEffect">
                                  <p:stCondLst>
                                    <p:cond delay="500"/>
                                  </p:stCondLst>
                                  <p:childTnLst>
                                    <p:set>
                                      <p:cBhvr>
                                        <p:cTn id="30" dur="1" fill="hold">
                                          <p:stCondLst>
                                            <p:cond delay="0"/>
                                          </p:stCondLst>
                                        </p:cTn>
                                        <p:tgtEl>
                                          <p:spTgt spid="11"/>
                                        </p:tgtEl>
                                        <p:attrNameLst>
                                          <p:attrName>style.visibility</p:attrName>
                                        </p:attrNameLst>
                                      </p:cBhvr>
                                      <p:to>
                                        <p:strVal val="visible"/>
                                      </p:to>
                                    </p:set>
                                  </p:childTnLst>
                                </p:cTn>
                              </p:par>
                            </p:childTnLst>
                          </p:cTn>
                        </p:par>
                        <p:par>
                          <p:cTn id="31" fill="hold">
                            <p:stCondLst>
                              <p:cond delay="3200"/>
                            </p:stCondLst>
                            <p:childTnLst>
                              <p:par>
                                <p:cTn id="32" presetID="1" presetClass="entr" presetSubtype="0" fill="hold" grpId="0" nodeType="afterEffect">
                                  <p:stCondLst>
                                    <p:cond delay="60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3800"/>
                            </p:stCondLst>
                            <p:childTnLst>
                              <p:par>
                                <p:cTn id="35" presetID="1" presetClass="entr" presetSubtype="0" fill="hold" grpId="0" nodeType="afterEffect">
                                  <p:stCondLst>
                                    <p:cond delay="500"/>
                                  </p:stCondLst>
                                  <p:childTnLst>
                                    <p:set>
                                      <p:cBhvr>
                                        <p:cTn id="36" dur="1" fill="hold">
                                          <p:stCondLst>
                                            <p:cond delay="0"/>
                                          </p:stCondLst>
                                        </p:cTn>
                                        <p:tgtEl>
                                          <p:spTgt spid="13"/>
                                        </p:tgtEl>
                                        <p:attrNameLst>
                                          <p:attrName>style.visibility</p:attrName>
                                        </p:attrNameLst>
                                      </p:cBhvr>
                                      <p:to>
                                        <p:strVal val="visible"/>
                                      </p:to>
                                    </p:set>
                                  </p:childTnLst>
                                </p:cTn>
                              </p:par>
                            </p:childTnLst>
                          </p:cTn>
                        </p:par>
                        <p:par>
                          <p:cTn id="37" fill="hold">
                            <p:stCondLst>
                              <p:cond delay="4300"/>
                            </p:stCondLst>
                            <p:childTnLst>
                              <p:par>
                                <p:cTn id="38" presetID="1" presetClass="entr" presetSubtype="0" fill="hold" grpId="0" nodeType="afterEffect">
                                  <p:stCondLst>
                                    <p:cond delay="300"/>
                                  </p:stCondLst>
                                  <p:childTnLst>
                                    <p:set>
                                      <p:cBhvr>
                                        <p:cTn id="39" dur="1" fill="hold">
                                          <p:stCondLst>
                                            <p:cond delay="0"/>
                                          </p:stCondLst>
                                        </p:cTn>
                                        <p:tgtEl>
                                          <p:spTgt spid="14"/>
                                        </p:tgtEl>
                                        <p:attrNameLst>
                                          <p:attrName>style.visibility</p:attrName>
                                        </p:attrNameLst>
                                      </p:cBhvr>
                                      <p:to>
                                        <p:strVal val="visible"/>
                                      </p:to>
                                    </p:set>
                                  </p:childTnLst>
                                </p:cTn>
                              </p:par>
                            </p:childTnLst>
                          </p:cTn>
                        </p:par>
                        <p:par>
                          <p:cTn id="40" fill="hold">
                            <p:stCondLst>
                              <p:cond delay="4600"/>
                            </p:stCondLst>
                            <p:childTnLst>
                              <p:par>
                                <p:cTn id="41" presetID="1" presetClass="entr" presetSubtype="0" fill="hold" grpId="0" nodeType="afterEffect">
                                  <p:stCondLst>
                                    <p:cond delay="400"/>
                                  </p:stCondLst>
                                  <p:childTnLst>
                                    <p:set>
                                      <p:cBhvr>
                                        <p:cTn id="42" dur="1" fill="hold">
                                          <p:stCondLst>
                                            <p:cond delay="0"/>
                                          </p:stCondLst>
                                        </p:cTn>
                                        <p:tgtEl>
                                          <p:spTgt spid="15"/>
                                        </p:tgtEl>
                                        <p:attrNameLst>
                                          <p:attrName>style.visibility</p:attrName>
                                        </p:attrNameLst>
                                      </p:cBhvr>
                                      <p:to>
                                        <p:strVal val="visible"/>
                                      </p:to>
                                    </p:set>
                                  </p:childTnLst>
                                </p:cTn>
                              </p:par>
                            </p:childTnLst>
                          </p:cTn>
                        </p:par>
                        <p:par>
                          <p:cTn id="43" fill="hold">
                            <p:stCondLst>
                              <p:cond delay="5000"/>
                            </p:stCondLst>
                            <p:childTnLst>
                              <p:par>
                                <p:cTn id="44" presetID="1" presetClass="entr" presetSubtype="0" fill="hold" grpId="0" nodeType="afterEffect">
                                  <p:stCondLst>
                                    <p:cond delay="600"/>
                                  </p:stCondLst>
                                  <p:childTnLst>
                                    <p:set>
                                      <p:cBhvr>
                                        <p:cTn id="45" dur="1" fill="hold">
                                          <p:stCondLst>
                                            <p:cond delay="0"/>
                                          </p:stCondLst>
                                        </p:cTn>
                                        <p:tgtEl>
                                          <p:spTgt spid="16"/>
                                        </p:tgtEl>
                                        <p:attrNameLst>
                                          <p:attrName>style.visibility</p:attrName>
                                        </p:attrNameLst>
                                      </p:cBhvr>
                                      <p:to>
                                        <p:strVal val="visible"/>
                                      </p:to>
                                    </p:set>
                                  </p:childTnLst>
                                </p:cTn>
                              </p:par>
                            </p:childTnLst>
                          </p:cTn>
                        </p:par>
                        <p:par>
                          <p:cTn id="46" fill="hold">
                            <p:stCondLst>
                              <p:cond delay="5600"/>
                            </p:stCondLst>
                            <p:childTnLst>
                              <p:par>
                                <p:cTn id="47" presetID="1" presetClass="entr" presetSubtype="0" fill="hold" grpId="0" nodeType="afterEffect">
                                  <p:stCondLst>
                                    <p:cond delay="40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6000"/>
                            </p:stCondLst>
                            <p:childTnLst>
                              <p:par>
                                <p:cTn id="50" presetID="1" presetClass="entr" presetSubtype="0" fill="hold" grpId="0" nodeType="afterEffect">
                                  <p:stCondLst>
                                    <p:cond delay="70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6700"/>
                            </p:stCondLst>
                            <p:childTnLst>
                              <p:par>
                                <p:cTn id="53" presetID="1" presetClass="entr" presetSubtype="0" fill="hold" grpId="0" nodeType="afterEffect">
                                  <p:stCondLst>
                                    <p:cond delay="300"/>
                                  </p:stCondLst>
                                  <p:childTnLst>
                                    <p:set>
                                      <p:cBhvr>
                                        <p:cTn id="54" dur="1" fill="hold">
                                          <p:stCondLst>
                                            <p:cond delay="0"/>
                                          </p:stCondLst>
                                        </p:cTn>
                                        <p:tgtEl>
                                          <p:spTgt spid="21"/>
                                        </p:tgtEl>
                                        <p:attrNameLst>
                                          <p:attrName>style.visibility</p:attrName>
                                        </p:attrNameLst>
                                      </p:cBhvr>
                                      <p:to>
                                        <p:strVal val="visible"/>
                                      </p:to>
                                    </p:set>
                                  </p:childTnLst>
                                </p:cTn>
                              </p:par>
                            </p:childTnLst>
                          </p:cTn>
                        </p:par>
                        <p:par>
                          <p:cTn id="55" fill="hold">
                            <p:stCondLst>
                              <p:cond delay="7000"/>
                            </p:stCondLst>
                            <p:childTnLst>
                              <p:par>
                                <p:cTn id="56" presetID="1" presetClass="entr" presetSubtype="0" fill="hold" grpId="0" nodeType="afterEffect">
                                  <p:stCondLst>
                                    <p:cond delay="50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P spid="16" grpId="0"/>
      <p:bldP spid="19" grpId="0"/>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 Azure </a:t>
            </a:r>
            <a:r>
              <a:rPr lang="en-US" dirty="0"/>
              <a:t>Management Concepts</a:t>
            </a:r>
          </a:p>
        </p:txBody>
      </p:sp>
      <p:sp>
        <p:nvSpPr>
          <p:cNvPr id="3" name="Content Placeholder 2"/>
          <p:cNvSpPr>
            <a:spLocks noGrp="1"/>
          </p:cNvSpPr>
          <p:nvPr>
            <p:ph idx="1"/>
          </p:nvPr>
        </p:nvSpPr>
        <p:spPr/>
        <p:txBody>
          <a:bodyPr/>
          <a:lstStyle/>
          <a:p>
            <a:r>
              <a:rPr lang="en-US" dirty="0"/>
              <a:t>Subscriptions &amp; Role Based Access Control</a:t>
            </a:r>
          </a:p>
          <a:p>
            <a:r>
              <a:rPr lang="en-US" dirty="0"/>
              <a:t>Management Portals</a:t>
            </a:r>
          </a:p>
          <a:p>
            <a:pPr lvl="1"/>
            <a:r>
              <a:rPr lang="en-US" dirty="0"/>
              <a:t>Billing Portal</a:t>
            </a:r>
          </a:p>
          <a:p>
            <a:pPr lvl="1"/>
            <a:r>
              <a:rPr lang="en-US" dirty="0"/>
              <a:t>Classic Portal</a:t>
            </a:r>
          </a:p>
          <a:p>
            <a:pPr lvl="1"/>
            <a:r>
              <a:rPr lang="en-US" dirty="0"/>
              <a:t>“New” Azure Portal</a:t>
            </a:r>
          </a:p>
          <a:p>
            <a:r>
              <a:rPr lang="en-US" dirty="0"/>
              <a:t>Azure Resource Manager (ARM) automation</a:t>
            </a:r>
          </a:p>
          <a:p>
            <a:r>
              <a:rPr lang="en-US" dirty="0"/>
              <a:t>Support &amp; Getting Help</a:t>
            </a:r>
          </a:p>
          <a:p>
            <a:endParaRPr lang="en-US" dirty="0"/>
          </a:p>
        </p:txBody>
      </p:sp>
    </p:spTree>
    <p:extLst>
      <p:ext uri="{BB962C8B-B14F-4D97-AF65-F5344CB8AC3E}">
        <p14:creationId xmlns:p14="http://schemas.microsoft.com/office/powerpoint/2010/main" val="25882962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Get Started</a:t>
            </a:r>
          </a:p>
        </p:txBody>
      </p:sp>
      <p:sp>
        <p:nvSpPr>
          <p:cNvPr id="3" name="Content Placeholder 2"/>
          <p:cNvSpPr>
            <a:spLocks noGrp="1"/>
          </p:cNvSpPr>
          <p:nvPr>
            <p:ph idx="1"/>
          </p:nvPr>
        </p:nvSpPr>
        <p:spPr/>
        <p:txBody>
          <a:bodyPr/>
          <a:lstStyle/>
          <a:p>
            <a:r>
              <a:rPr lang="en-US" b="1" dirty="0"/>
              <a:t>Visit</a:t>
            </a:r>
            <a:r>
              <a:rPr lang="en-US" dirty="0"/>
              <a:t> Microsoft’s Azure web site to get</a:t>
            </a:r>
          </a:p>
          <a:p>
            <a:pPr lvl="1"/>
            <a:r>
              <a:rPr lang="en-US" dirty="0"/>
              <a:t>Product details</a:t>
            </a:r>
          </a:p>
          <a:p>
            <a:pPr lvl="1"/>
            <a:r>
              <a:rPr lang="en-US" dirty="0"/>
              <a:t>Documentation </a:t>
            </a:r>
          </a:p>
          <a:p>
            <a:pPr lvl="1"/>
            <a:r>
              <a:rPr lang="en-US" dirty="0"/>
              <a:t>Pricing</a:t>
            </a:r>
          </a:p>
          <a:p>
            <a:pPr lvl="1"/>
            <a:r>
              <a:rPr lang="en-US" dirty="0"/>
              <a:t>Security &amp; Compliance details</a:t>
            </a:r>
          </a:p>
          <a:p>
            <a:pPr lvl="1"/>
            <a:r>
              <a:rPr lang="en-US" dirty="0"/>
              <a:t>Find partners and resources</a:t>
            </a:r>
          </a:p>
          <a:p>
            <a:pPr lvl="1"/>
            <a:endParaRPr lang="en-US" dirty="0"/>
          </a:p>
          <a:p>
            <a:r>
              <a:rPr lang="en-US" dirty="0"/>
              <a:t>Go to </a:t>
            </a:r>
            <a:r>
              <a:rPr lang="en-US" dirty="0">
                <a:hlinkClick r:id="rId2"/>
              </a:rPr>
              <a:t>www.azure.com</a:t>
            </a:r>
            <a:r>
              <a:rPr lang="en-US" dirty="0"/>
              <a:t> to learn more!</a:t>
            </a:r>
          </a:p>
          <a:p>
            <a:endParaRPr lang="en-US" dirty="0"/>
          </a:p>
        </p:txBody>
      </p:sp>
    </p:spTree>
    <p:extLst>
      <p:ext uri="{BB962C8B-B14F-4D97-AF65-F5344CB8AC3E}">
        <p14:creationId xmlns:p14="http://schemas.microsoft.com/office/powerpoint/2010/main" val="1921380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1B - Subscriptions</a:t>
            </a:r>
          </a:p>
        </p:txBody>
      </p:sp>
    </p:spTree>
    <p:extLst>
      <p:ext uri="{BB962C8B-B14F-4D97-AF65-F5344CB8AC3E}">
        <p14:creationId xmlns:p14="http://schemas.microsoft.com/office/powerpoint/2010/main" val="100886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Azure Subscriptions</a:t>
            </a:r>
          </a:p>
        </p:txBody>
      </p:sp>
      <p:sp>
        <p:nvSpPr>
          <p:cNvPr id="7" name="Content Placeholder 6"/>
          <p:cNvSpPr>
            <a:spLocks noGrp="1"/>
          </p:cNvSpPr>
          <p:nvPr>
            <p:ph idx="1"/>
          </p:nvPr>
        </p:nvSpPr>
        <p:spPr/>
        <p:txBody>
          <a:bodyPr/>
          <a:lstStyle/>
          <a:p>
            <a:r>
              <a:rPr lang="en-US" dirty="0"/>
              <a:t>An enrollment for Online Services for a defined Term as specified on the Portal</a:t>
            </a:r>
          </a:p>
          <a:p>
            <a:r>
              <a:rPr lang="en-US" dirty="0"/>
              <a:t>You may purchase multiple Subscriptions, which may be administered separately and which will be governed by the terms of a separate Microsoft Online Subscription Agreement</a:t>
            </a:r>
          </a:p>
          <a:p>
            <a:r>
              <a:rPr lang="en-US" dirty="0"/>
              <a:t>Owned by an individual or an organization</a:t>
            </a:r>
          </a:p>
          <a:p>
            <a:r>
              <a:rPr lang="en-US" dirty="0"/>
              <a:t>Enables provisioning of services within an Azure data center</a:t>
            </a:r>
          </a:p>
          <a:p>
            <a:endParaRPr lang="en-US" dirty="0"/>
          </a:p>
        </p:txBody>
      </p:sp>
    </p:spTree>
    <p:extLst>
      <p:ext uri="{BB962C8B-B14F-4D97-AF65-F5344CB8AC3E}">
        <p14:creationId xmlns:p14="http://schemas.microsoft.com/office/powerpoint/2010/main" val="1096104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874CD"/>
                </a:solidFill>
              </a:rPr>
              <a:t>Azure Subscriptions</a:t>
            </a:r>
          </a:p>
        </p:txBody>
      </p:sp>
      <p:sp>
        <p:nvSpPr>
          <p:cNvPr id="6" name="Text Placeholder 5"/>
          <p:cNvSpPr>
            <a:spLocks noGrp="1"/>
          </p:cNvSpPr>
          <p:nvPr>
            <p:ph type="body" idx="1"/>
          </p:nvPr>
        </p:nvSpPr>
        <p:spPr>
          <a:xfrm>
            <a:off x="8286482" y="4816270"/>
            <a:ext cx="3124200" cy="639762"/>
          </a:xfrm>
        </p:spPr>
        <p:txBody>
          <a:bodyPr/>
          <a:lstStyle/>
          <a:p>
            <a:r>
              <a:rPr lang="en-US" dirty="0">
                <a:hlinkClick r:id="rId2"/>
              </a:rPr>
              <a:t>www.azure.com/free</a:t>
            </a:r>
            <a:r>
              <a:rPr lang="en-US" dirty="0"/>
              <a:t>   </a:t>
            </a:r>
          </a:p>
        </p:txBody>
      </p:sp>
      <p:sp>
        <p:nvSpPr>
          <p:cNvPr id="7" name="Content Placeholder 6"/>
          <p:cNvSpPr>
            <a:spLocks noGrp="1"/>
          </p:cNvSpPr>
          <p:nvPr>
            <p:ph sz="half" idx="2"/>
          </p:nvPr>
        </p:nvSpPr>
        <p:spPr>
          <a:xfrm>
            <a:off x="609600" y="1371600"/>
            <a:ext cx="7467600" cy="4495800"/>
          </a:xfrm>
        </p:spPr>
        <p:txBody>
          <a:bodyPr/>
          <a:lstStyle/>
          <a:p>
            <a:r>
              <a:rPr lang="en-US" sz="2800" b="1" dirty="0"/>
              <a:t>Azure Free Account</a:t>
            </a:r>
          </a:p>
          <a:p>
            <a:pPr lvl="1"/>
            <a:r>
              <a:rPr lang="en-US" sz="2400" dirty="0"/>
              <a:t>$200 Credit for first 30 days</a:t>
            </a:r>
          </a:p>
          <a:p>
            <a:pPr lvl="1"/>
            <a:r>
              <a:rPr lang="en-US" sz="2400" dirty="0"/>
              <a:t>Access to free tier of services after 30 days</a:t>
            </a:r>
          </a:p>
          <a:p>
            <a:pPr lvl="1"/>
            <a:r>
              <a:rPr lang="en-US" sz="2400" dirty="0"/>
              <a:t>Cap prevents overage</a:t>
            </a:r>
          </a:p>
          <a:p>
            <a:r>
              <a:rPr lang="en-US" sz="2800" b="1" dirty="0"/>
              <a:t>Azure Benefits</a:t>
            </a:r>
          </a:p>
          <a:p>
            <a:pPr lvl="1"/>
            <a:r>
              <a:rPr lang="en-US" sz="2400" dirty="0"/>
              <a:t>MSDN : Up to $150/</a:t>
            </a:r>
            <a:r>
              <a:rPr lang="en-US" sz="2400" dirty="0" err="1"/>
              <a:t>mo</a:t>
            </a:r>
            <a:r>
              <a:rPr lang="en-US" sz="2400" dirty="0"/>
              <a:t> credit </a:t>
            </a:r>
          </a:p>
          <a:p>
            <a:pPr lvl="1"/>
            <a:r>
              <a:rPr lang="en-US" sz="2400" dirty="0"/>
              <a:t>BizSpark Plus : From $150/</a:t>
            </a:r>
            <a:r>
              <a:rPr lang="en-US" sz="2400" dirty="0" err="1"/>
              <a:t>mo</a:t>
            </a:r>
            <a:r>
              <a:rPr lang="en-US" sz="2400" dirty="0"/>
              <a:t> to $10,000/</a:t>
            </a:r>
            <a:r>
              <a:rPr lang="en-US" sz="2400" dirty="0" err="1"/>
              <a:t>mo</a:t>
            </a:r>
            <a:r>
              <a:rPr lang="en-US" sz="2400" dirty="0"/>
              <a:t> credit</a:t>
            </a:r>
          </a:p>
          <a:p>
            <a:r>
              <a:rPr lang="en-US" sz="2800" b="1" dirty="0"/>
              <a:t>Academic offers</a:t>
            </a:r>
          </a:p>
          <a:p>
            <a:pPr lvl="1"/>
            <a:r>
              <a:rPr lang="en-US" sz="2400" dirty="0"/>
              <a:t>Visual Studio Community + $25/</a:t>
            </a:r>
            <a:r>
              <a:rPr lang="en-US" sz="2400" dirty="0" err="1"/>
              <a:t>mo</a:t>
            </a:r>
            <a:r>
              <a:rPr lang="en-US" sz="2400" dirty="0"/>
              <a:t> for 1 year</a:t>
            </a:r>
            <a:r>
              <a:rPr lang="en-US" sz="2400" b="1" dirty="0"/>
              <a:t> </a:t>
            </a:r>
          </a:p>
          <a:p>
            <a:r>
              <a:rPr lang="en-US" sz="2800" b="1" dirty="0"/>
              <a:t>Pay as you go</a:t>
            </a:r>
          </a:p>
        </p:txBody>
      </p:sp>
      <p:pic>
        <p:nvPicPr>
          <p:cNvPr id="9" name="Picture 8"/>
          <p:cNvPicPr>
            <a:picLocks noChangeAspect="1"/>
          </p:cNvPicPr>
          <p:nvPr/>
        </p:nvPicPr>
        <p:blipFill>
          <a:blip r:embed="rId3"/>
          <a:stretch>
            <a:fillRect/>
          </a:stretch>
        </p:blipFill>
        <p:spPr>
          <a:xfrm>
            <a:off x="8057882" y="1338330"/>
            <a:ext cx="3486246" cy="3352800"/>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62444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fade">
                                      <p:cBhvr>
                                        <p:cTn id="21" dur="500"/>
                                        <p:tgtEl>
                                          <p:spTgt spid="7">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6" end="6"/>
                                            </p:txEl>
                                          </p:spTgt>
                                        </p:tgtEl>
                                        <p:attrNameLst>
                                          <p:attrName>style.visibility</p:attrName>
                                        </p:attrNameLst>
                                      </p:cBhvr>
                                      <p:to>
                                        <p:strVal val="visible"/>
                                      </p:to>
                                    </p:set>
                                    <p:animEffect transition="in" filter="fade">
                                      <p:cBhvr>
                                        <p:cTn id="24" dur="500"/>
                                        <p:tgtEl>
                                          <p:spTgt spid="7">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fade">
                                      <p:cBhvr>
                                        <p:cTn id="29" dur="500"/>
                                        <p:tgtEl>
                                          <p:spTgt spid="7">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xEl>
                                              <p:pRg st="8" end="8"/>
                                            </p:txEl>
                                          </p:spTgt>
                                        </p:tgtEl>
                                        <p:attrNameLst>
                                          <p:attrName>style.visibility</p:attrName>
                                        </p:attrNameLst>
                                      </p:cBhvr>
                                      <p:to>
                                        <p:strVal val="visible"/>
                                      </p:to>
                                    </p:set>
                                    <p:animEffect transition="in" filter="fade">
                                      <p:cBhvr>
                                        <p:cTn id="32" dur="500"/>
                                        <p:tgtEl>
                                          <p:spTgt spid="7">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animEffect transition="in" filter="fade">
                                      <p:cBhvr>
                                        <p:cTn id="3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3"/>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and Administration</a:t>
            </a:r>
          </a:p>
        </p:txBody>
      </p:sp>
      <p:sp>
        <p:nvSpPr>
          <p:cNvPr id="3" name="Text Placeholder 2"/>
          <p:cNvSpPr>
            <a:spLocks noGrp="1"/>
          </p:cNvSpPr>
          <p:nvPr>
            <p:ph idx="1"/>
          </p:nvPr>
        </p:nvSpPr>
        <p:spPr>
          <a:xfrm>
            <a:off x="609600" y="1373187"/>
            <a:ext cx="7543800" cy="4265613"/>
          </a:xfrm>
        </p:spPr>
        <p:txBody>
          <a:bodyPr/>
          <a:lstStyle/>
          <a:p>
            <a:pPr>
              <a:spcBef>
                <a:spcPts val="422"/>
              </a:spcBef>
            </a:pPr>
            <a:r>
              <a:rPr lang="en-US" sz="2800" b="1" dirty="0"/>
              <a:t>Microsoft Accounts</a:t>
            </a:r>
          </a:p>
          <a:p>
            <a:pPr lvl="1">
              <a:spcBef>
                <a:spcPts val="422"/>
              </a:spcBef>
            </a:pPr>
            <a:r>
              <a:rPr lang="en-US" sz="2400" dirty="0"/>
              <a:t>Support Co-admin of all resources in subscription</a:t>
            </a:r>
          </a:p>
          <a:p>
            <a:pPr lvl="1">
              <a:spcBef>
                <a:spcPts val="422"/>
              </a:spcBef>
            </a:pPr>
            <a:r>
              <a:rPr lang="en-US" sz="2400" dirty="0"/>
              <a:t>Simple to admin in classic Azure portal</a:t>
            </a:r>
          </a:p>
          <a:p>
            <a:pPr>
              <a:spcBef>
                <a:spcPts val="422"/>
              </a:spcBef>
            </a:pPr>
            <a:r>
              <a:rPr lang="en-US" sz="2800" b="1" dirty="0"/>
              <a:t>Azure Active Directory</a:t>
            </a:r>
          </a:p>
          <a:p>
            <a:pPr lvl="1">
              <a:spcBef>
                <a:spcPts val="422"/>
              </a:spcBef>
            </a:pPr>
            <a:r>
              <a:rPr lang="en-US" sz="2400" dirty="0"/>
              <a:t>Works with classic and modern Azure portals</a:t>
            </a:r>
          </a:p>
          <a:p>
            <a:pPr lvl="1">
              <a:spcBef>
                <a:spcPts val="422"/>
              </a:spcBef>
            </a:pPr>
            <a:r>
              <a:rPr lang="en-US" sz="2400" dirty="0"/>
              <a:t>Works with Azure Resource compatible services to support Role Based Access</a:t>
            </a:r>
          </a:p>
          <a:p>
            <a:pPr>
              <a:spcBef>
                <a:spcPts val="422"/>
              </a:spcBef>
            </a:pPr>
            <a:r>
              <a:rPr lang="en-US" sz="2800" b="1" dirty="0"/>
              <a:t>Identity and Access Management (IAM)</a:t>
            </a:r>
            <a:endParaRPr lang="en-US" sz="2800" dirty="0"/>
          </a:p>
          <a:p>
            <a:pPr lvl="1">
              <a:spcBef>
                <a:spcPts val="422"/>
              </a:spcBef>
            </a:pPr>
            <a:r>
              <a:rPr lang="en-US" sz="2400" dirty="0"/>
              <a:t>Enables per service/per role authorization</a:t>
            </a:r>
          </a:p>
          <a:p>
            <a:pPr lvl="1">
              <a:spcBef>
                <a:spcPts val="422"/>
              </a:spcBef>
            </a:pPr>
            <a:r>
              <a:rPr lang="en-US" sz="2400" dirty="0"/>
              <a:t>Simple configuration</a:t>
            </a:r>
          </a:p>
          <a:p>
            <a:pPr lvl="1">
              <a:spcBef>
                <a:spcPts val="422"/>
              </a:spcBef>
            </a:pPr>
            <a:r>
              <a:rPr lang="en-US" sz="2400" dirty="0"/>
              <a:t>Requires Active Directory</a:t>
            </a:r>
          </a:p>
        </p:txBody>
      </p:sp>
      <p:pic>
        <p:nvPicPr>
          <p:cNvPr id="4" name="Picture 3"/>
          <p:cNvPicPr>
            <a:picLocks noChangeAspect="1"/>
          </p:cNvPicPr>
          <p:nvPr/>
        </p:nvPicPr>
        <p:blipFill>
          <a:blip r:embed="rId2"/>
          <a:stretch>
            <a:fillRect/>
          </a:stretch>
        </p:blipFill>
        <p:spPr>
          <a:xfrm>
            <a:off x="8459087" y="2743200"/>
            <a:ext cx="3122613" cy="3122613"/>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8462019" y="1417638"/>
            <a:ext cx="3116751" cy="842171"/>
          </a:xfrm>
          <a:prstGeom prst="rect">
            <a:avLst/>
          </a:prstGeom>
          <a:ln>
            <a:solidFill>
              <a:schemeClr val="accent1"/>
            </a:solidFill>
          </a:ln>
        </p:spPr>
      </p:pic>
    </p:spTree>
    <p:extLst>
      <p:ext uri="{BB962C8B-B14F-4D97-AF65-F5344CB8AC3E}">
        <p14:creationId xmlns:p14="http://schemas.microsoft.com/office/powerpoint/2010/main" val="1586690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9" end="9"/>
                                            </p:txEl>
                                          </p:spTgt>
                                        </p:tgtEl>
                                        <p:attrNameLst>
                                          <p:attrName>style.visibility</p:attrName>
                                        </p:attrNameLst>
                                      </p:cBhvr>
                                      <p:to>
                                        <p:strVal val="visible"/>
                                      </p:to>
                                    </p:set>
                                    <p:animEffect transition="in" filter="fade">
                                      <p:cBhvr>
                                        <p:cTn id="3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a:t>
            </a:r>
          </a:p>
        </p:txBody>
      </p:sp>
      <p:sp>
        <p:nvSpPr>
          <p:cNvPr id="8" name="Content Placeholder 7"/>
          <p:cNvSpPr>
            <a:spLocks noGrp="1"/>
          </p:cNvSpPr>
          <p:nvPr>
            <p:ph sz="half" idx="1"/>
          </p:nvPr>
        </p:nvSpPr>
        <p:spPr>
          <a:xfrm>
            <a:off x="2590800" y="1371600"/>
            <a:ext cx="3271345" cy="4572000"/>
          </a:xfrm>
        </p:spPr>
        <p:style>
          <a:lnRef idx="2">
            <a:schemeClr val="accent1"/>
          </a:lnRef>
          <a:fillRef idx="1">
            <a:schemeClr val="lt1"/>
          </a:fillRef>
          <a:effectRef idx="0">
            <a:schemeClr val="accent1"/>
          </a:effectRef>
          <a:fontRef idx="minor">
            <a:schemeClr val="dk1"/>
          </a:fontRef>
        </p:style>
        <p:txBody>
          <a:bodyPr/>
          <a:lstStyle/>
          <a:p>
            <a:pPr marL="0" indent="0">
              <a:buNone/>
            </a:pPr>
            <a:r>
              <a:rPr lang="en-US" sz="2000" b="1" dirty="0"/>
              <a:t>General</a:t>
            </a:r>
          </a:p>
          <a:p>
            <a:pPr>
              <a:buFontTx/>
              <a:buChar char="-"/>
            </a:pPr>
            <a:r>
              <a:rPr lang="en-US" sz="2000" dirty="0"/>
              <a:t>Overview</a:t>
            </a:r>
          </a:p>
          <a:p>
            <a:pPr>
              <a:buFontTx/>
              <a:buChar char="-"/>
            </a:pPr>
            <a:r>
              <a:rPr lang="en-US" sz="2000" dirty="0" err="1"/>
              <a:t>Quickstart</a:t>
            </a:r>
            <a:endParaRPr lang="en-US" sz="2000" dirty="0"/>
          </a:p>
          <a:p>
            <a:pPr marL="0" indent="0">
              <a:buNone/>
            </a:pPr>
            <a:r>
              <a:rPr lang="en-US" sz="2000" b="1" dirty="0"/>
              <a:t>Manage</a:t>
            </a:r>
          </a:p>
          <a:p>
            <a:pPr>
              <a:buFontTx/>
              <a:buChar char="-"/>
            </a:pPr>
            <a:r>
              <a:rPr lang="en-US" sz="2000" dirty="0"/>
              <a:t>Users and Groups</a:t>
            </a:r>
          </a:p>
          <a:p>
            <a:pPr>
              <a:buFontTx/>
              <a:buChar char="-"/>
            </a:pPr>
            <a:r>
              <a:rPr lang="en-US" sz="2000" dirty="0"/>
              <a:t>Enterprise Applications</a:t>
            </a:r>
          </a:p>
          <a:p>
            <a:pPr>
              <a:buFontTx/>
              <a:buChar char="-"/>
            </a:pPr>
            <a:r>
              <a:rPr lang="en-US" sz="2000" dirty="0"/>
              <a:t>App Registrations</a:t>
            </a:r>
          </a:p>
          <a:p>
            <a:pPr>
              <a:buFontTx/>
              <a:buChar char="-"/>
            </a:pPr>
            <a:r>
              <a:rPr lang="en-US" sz="2000" dirty="0"/>
              <a:t>Application Proxy</a:t>
            </a:r>
          </a:p>
          <a:p>
            <a:pPr>
              <a:buFontTx/>
              <a:buChar char="-"/>
            </a:pPr>
            <a:r>
              <a:rPr lang="en-US" sz="2000" dirty="0"/>
              <a:t>Azure AD Connect</a:t>
            </a:r>
          </a:p>
          <a:p>
            <a:pPr>
              <a:buFontTx/>
              <a:buChar char="-"/>
            </a:pPr>
            <a:r>
              <a:rPr lang="en-US" sz="2000" dirty="0"/>
              <a:t>Domain Names</a:t>
            </a:r>
          </a:p>
          <a:p>
            <a:pPr>
              <a:buFontTx/>
              <a:buChar char="-"/>
            </a:pPr>
            <a:r>
              <a:rPr lang="en-US" sz="2000" dirty="0"/>
              <a:t>Mobility (MDM and MAM)</a:t>
            </a:r>
          </a:p>
          <a:p>
            <a:pPr marL="0" indent="0">
              <a:buNone/>
            </a:pPr>
            <a:endParaRPr lang="en-US" sz="2000" dirty="0"/>
          </a:p>
        </p:txBody>
      </p:sp>
      <p:sp>
        <p:nvSpPr>
          <p:cNvPr id="13" name="Content Placeholder 7"/>
          <p:cNvSpPr>
            <a:spLocks noGrp="1"/>
          </p:cNvSpPr>
          <p:nvPr>
            <p:ph sz="half" idx="2"/>
          </p:nvPr>
        </p:nvSpPr>
        <p:spPr>
          <a:xfrm>
            <a:off x="6047389" y="1371600"/>
            <a:ext cx="3281855" cy="4572000"/>
          </a:xfrm>
        </p:spPr>
        <p:style>
          <a:lnRef idx="2">
            <a:schemeClr val="accent1"/>
          </a:lnRef>
          <a:fillRef idx="1">
            <a:schemeClr val="lt1"/>
          </a:fillRef>
          <a:effectRef idx="0">
            <a:schemeClr val="accent1"/>
          </a:effectRef>
          <a:fontRef idx="minor">
            <a:schemeClr val="dk1"/>
          </a:fontRef>
        </p:style>
        <p:txBody>
          <a:bodyPr/>
          <a:lstStyle/>
          <a:p>
            <a:pPr>
              <a:buFontTx/>
              <a:buChar char="-"/>
            </a:pPr>
            <a:r>
              <a:rPr lang="en-US" sz="2000" dirty="0"/>
              <a:t>Password Reset</a:t>
            </a:r>
          </a:p>
          <a:p>
            <a:pPr>
              <a:buFontTx/>
              <a:buChar char="-"/>
            </a:pPr>
            <a:r>
              <a:rPr lang="en-US" sz="2000" dirty="0"/>
              <a:t>Company Branding</a:t>
            </a:r>
          </a:p>
          <a:p>
            <a:pPr>
              <a:buFontTx/>
              <a:buChar char="-"/>
            </a:pPr>
            <a:r>
              <a:rPr lang="en-US" sz="2000" dirty="0"/>
              <a:t>User Settings</a:t>
            </a:r>
          </a:p>
          <a:p>
            <a:pPr>
              <a:buFontTx/>
              <a:buChar char="-"/>
            </a:pPr>
            <a:r>
              <a:rPr lang="en-US" sz="2000" dirty="0"/>
              <a:t>Properties</a:t>
            </a:r>
          </a:p>
          <a:p>
            <a:pPr>
              <a:buFontTx/>
              <a:buChar char="-"/>
            </a:pPr>
            <a:r>
              <a:rPr lang="en-US" sz="2000" dirty="0"/>
              <a:t>Notification Settings</a:t>
            </a:r>
          </a:p>
          <a:p>
            <a:pPr>
              <a:buFontTx/>
              <a:buChar char="-"/>
            </a:pPr>
            <a:r>
              <a:rPr lang="en-US" sz="2000" dirty="0"/>
              <a:t>Conditional Access</a:t>
            </a:r>
          </a:p>
          <a:p>
            <a:pPr>
              <a:buFontTx/>
              <a:buChar char="-"/>
            </a:pPr>
            <a:r>
              <a:rPr lang="en-US" sz="2000" dirty="0"/>
              <a:t>Named Networks</a:t>
            </a:r>
          </a:p>
          <a:p>
            <a:pPr marL="0" indent="0">
              <a:buNone/>
            </a:pPr>
            <a:r>
              <a:rPr lang="en-US" sz="2000" b="1" dirty="0"/>
              <a:t>Activity</a:t>
            </a:r>
          </a:p>
          <a:p>
            <a:pPr>
              <a:buFontTx/>
              <a:buChar char="-"/>
            </a:pPr>
            <a:r>
              <a:rPr lang="en-US" sz="2000" dirty="0"/>
              <a:t>Sign-ins - Audit Logs</a:t>
            </a:r>
            <a:endParaRPr lang="en-US" sz="2000" b="1" dirty="0"/>
          </a:p>
          <a:p>
            <a:pPr marL="0" indent="0">
              <a:buNone/>
            </a:pPr>
            <a:r>
              <a:rPr lang="en-US" sz="2000" b="1" dirty="0"/>
              <a:t>Security</a:t>
            </a:r>
          </a:p>
          <a:p>
            <a:pPr>
              <a:buFontTx/>
              <a:buChar char="-"/>
            </a:pPr>
            <a:r>
              <a:rPr lang="en-US" sz="2000" dirty="0"/>
              <a:t>Users at Risk</a:t>
            </a:r>
          </a:p>
          <a:p>
            <a:pPr>
              <a:buFontTx/>
              <a:buChar char="-"/>
            </a:pPr>
            <a:r>
              <a:rPr lang="en-US" sz="2000" dirty="0"/>
              <a:t>Risky Sign-ins</a:t>
            </a:r>
          </a:p>
          <a:p>
            <a:pPr>
              <a:buFontTx/>
              <a:buChar char="-"/>
            </a:pPr>
            <a:endParaRPr lang="en-US" sz="2000" dirty="0"/>
          </a:p>
          <a:p>
            <a:pPr marL="0" indent="0">
              <a:buNone/>
            </a:pPr>
            <a:endParaRPr lang="en-US" sz="2000" dirty="0"/>
          </a:p>
        </p:txBody>
      </p:sp>
    </p:spTree>
    <p:extLst>
      <p:ext uri="{BB962C8B-B14F-4D97-AF65-F5344CB8AC3E}">
        <p14:creationId xmlns:p14="http://schemas.microsoft.com/office/powerpoint/2010/main" val="477998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Subscription Options</a:t>
            </a:r>
          </a:p>
        </p:txBody>
      </p:sp>
      <p:sp>
        <p:nvSpPr>
          <p:cNvPr id="13" name="Content Placeholder 7"/>
          <p:cNvSpPr>
            <a:spLocks noGrp="1"/>
          </p:cNvSpPr>
          <p:nvPr>
            <p:ph sz="half" idx="1"/>
          </p:nvPr>
        </p:nvSpPr>
        <p:spPr>
          <a:xfrm>
            <a:off x="6096000" y="1371600"/>
            <a:ext cx="3281855" cy="4572000"/>
          </a:xfrm>
        </p:spPr>
        <p:style>
          <a:lnRef idx="2">
            <a:schemeClr val="accent1"/>
          </a:lnRef>
          <a:fillRef idx="1">
            <a:schemeClr val="lt1"/>
          </a:fillRef>
          <a:effectRef idx="0">
            <a:schemeClr val="accent1"/>
          </a:effectRef>
          <a:fontRef idx="minor">
            <a:schemeClr val="dk1"/>
          </a:fontRef>
        </p:style>
        <p:txBody>
          <a:bodyPr/>
          <a:lstStyle/>
          <a:p>
            <a:pPr marL="0" indent="0">
              <a:buNone/>
            </a:pPr>
            <a:r>
              <a:rPr lang="en-US" sz="2000" b="1" dirty="0"/>
              <a:t>Settings</a:t>
            </a:r>
          </a:p>
          <a:p>
            <a:pPr>
              <a:buFontTx/>
              <a:buChar char="-"/>
            </a:pPr>
            <a:r>
              <a:rPr lang="en-US" sz="2000" dirty="0"/>
              <a:t>Programmatic Deployment</a:t>
            </a:r>
          </a:p>
          <a:p>
            <a:pPr>
              <a:buFontTx/>
              <a:buChar char="-"/>
            </a:pPr>
            <a:r>
              <a:rPr lang="en-US" sz="2000" dirty="0"/>
              <a:t>Resource Groups</a:t>
            </a:r>
          </a:p>
          <a:p>
            <a:pPr>
              <a:buFontTx/>
              <a:buChar char="-"/>
            </a:pPr>
            <a:r>
              <a:rPr lang="en-US" sz="2000" dirty="0"/>
              <a:t>Resources</a:t>
            </a:r>
          </a:p>
          <a:p>
            <a:pPr>
              <a:buFontTx/>
              <a:buChar char="-"/>
            </a:pPr>
            <a:r>
              <a:rPr lang="en-US" sz="2000" dirty="0"/>
              <a:t>Usage + Quotas</a:t>
            </a:r>
          </a:p>
          <a:p>
            <a:pPr>
              <a:buFontTx/>
              <a:buChar char="-"/>
            </a:pPr>
            <a:r>
              <a:rPr lang="en-US" sz="2000" dirty="0"/>
              <a:t>Management certificates</a:t>
            </a:r>
          </a:p>
          <a:p>
            <a:pPr>
              <a:buFontTx/>
              <a:buChar char="-"/>
            </a:pPr>
            <a:r>
              <a:rPr lang="en-US" sz="2000" dirty="0"/>
              <a:t>My permissions</a:t>
            </a:r>
          </a:p>
          <a:p>
            <a:pPr>
              <a:buFontTx/>
              <a:buChar char="-"/>
            </a:pPr>
            <a:r>
              <a:rPr lang="en-US" sz="2000" dirty="0"/>
              <a:t>Resource providers</a:t>
            </a:r>
          </a:p>
          <a:p>
            <a:pPr>
              <a:buFontTx/>
              <a:buChar char="-"/>
            </a:pPr>
            <a:r>
              <a:rPr lang="en-US" sz="2000" dirty="0"/>
              <a:t>Properties</a:t>
            </a:r>
          </a:p>
          <a:p>
            <a:pPr>
              <a:buFontTx/>
              <a:buChar char="-"/>
            </a:pPr>
            <a:r>
              <a:rPr lang="en-US" sz="2000" dirty="0"/>
              <a:t>Resource locks</a:t>
            </a:r>
          </a:p>
          <a:p>
            <a:pPr marL="0" indent="0">
              <a:buNone/>
            </a:pPr>
            <a:r>
              <a:rPr lang="en-US" sz="2000" b="1" dirty="0"/>
              <a:t>Support + Troubleshooting</a:t>
            </a:r>
          </a:p>
          <a:p>
            <a:pPr>
              <a:buFontTx/>
              <a:buChar char="-"/>
            </a:pPr>
            <a:r>
              <a:rPr lang="en-US" sz="2000" dirty="0"/>
              <a:t>New support request</a:t>
            </a:r>
          </a:p>
          <a:p>
            <a:pPr>
              <a:buFontTx/>
              <a:buChar char="-"/>
            </a:pPr>
            <a:endParaRPr lang="en-US" sz="2000" dirty="0"/>
          </a:p>
          <a:p>
            <a:pPr>
              <a:buFontTx/>
              <a:buChar char="-"/>
            </a:pPr>
            <a:endParaRPr lang="en-US" sz="2000" dirty="0"/>
          </a:p>
          <a:p>
            <a:pPr marL="0" indent="0">
              <a:buNone/>
            </a:pPr>
            <a:endParaRPr lang="en-US" sz="2000" dirty="0"/>
          </a:p>
        </p:txBody>
      </p:sp>
      <p:sp>
        <p:nvSpPr>
          <p:cNvPr id="14" name="Content Placeholder 7"/>
          <p:cNvSpPr>
            <a:spLocks noGrp="1"/>
          </p:cNvSpPr>
          <p:nvPr>
            <p:ph sz="half" idx="2"/>
          </p:nvPr>
        </p:nvSpPr>
        <p:spPr>
          <a:xfrm>
            <a:off x="2590800" y="1371600"/>
            <a:ext cx="3271345" cy="4571999"/>
          </a:xfrm>
        </p:spPr>
        <p:style>
          <a:lnRef idx="2">
            <a:schemeClr val="accent1"/>
          </a:lnRef>
          <a:fillRef idx="1">
            <a:schemeClr val="lt1"/>
          </a:fillRef>
          <a:effectRef idx="0">
            <a:schemeClr val="accent1"/>
          </a:effectRef>
          <a:fontRef idx="minor">
            <a:schemeClr val="dk1"/>
          </a:fontRef>
        </p:style>
        <p:txBody>
          <a:bodyPr/>
          <a:lstStyle/>
          <a:p>
            <a:pPr marL="0" indent="0">
              <a:buNone/>
            </a:pPr>
            <a:r>
              <a:rPr lang="en-US" sz="2000" b="1" dirty="0"/>
              <a:t>General</a:t>
            </a:r>
          </a:p>
          <a:p>
            <a:pPr>
              <a:buFontTx/>
              <a:buChar char="-"/>
            </a:pPr>
            <a:r>
              <a:rPr lang="en-US" sz="2000" dirty="0"/>
              <a:t>Overview</a:t>
            </a:r>
          </a:p>
          <a:p>
            <a:pPr>
              <a:buFontTx/>
              <a:buChar char="-"/>
            </a:pPr>
            <a:r>
              <a:rPr lang="en-US" sz="2000" dirty="0"/>
              <a:t>Access Control</a:t>
            </a:r>
          </a:p>
          <a:p>
            <a:pPr>
              <a:buFontTx/>
              <a:buChar char="-"/>
            </a:pPr>
            <a:r>
              <a:rPr lang="en-US" sz="2000" dirty="0"/>
              <a:t>Diagnose and solve </a:t>
            </a:r>
          </a:p>
          <a:p>
            <a:pPr marL="0" indent="0">
              <a:buNone/>
            </a:pPr>
            <a:r>
              <a:rPr lang="en-US" sz="2000" b="1" dirty="0"/>
              <a:t>Billing</a:t>
            </a:r>
          </a:p>
          <a:p>
            <a:pPr>
              <a:buFontTx/>
              <a:buChar char="-"/>
            </a:pPr>
            <a:r>
              <a:rPr lang="en-US" sz="2000" dirty="0"/>
              <a:t>Invoices</a:t>
            </a:r>
          </a:p>
          <a:p>
            <a:pPr>
              <a:buFontTx/>
              <a:buChar char="-"/>
            </a:pPr>
            <a:r>
              <a:rPr lang="en-US" sz="2000" dirty="0"/>
              <a:t>Cost analysis</a:t>
            </a:r>
          </a:p>
          <a:p>
            <a:pPr>
              <a:buFontTx/>
              <a:buChar char="-"/>
            </a:pPr>
            <a:r>
              <a:rPr lang="en-US" sz="2000" dirty="0"/>
              <a:t>External Services</a:t>
            </a:r>
          </a:p>
          <a:p>
            <a:pPr>
              <a:buFontTx/>
              <a:buChar char="-"/>
            </a:pPr>
            <a:r>
              <a:rPr lang="en-US" sz="2000" dirty="0"/>
              <a:t>Payment methods</a:t>
            </a:r>
          </a:p>
          <a:p>
            <a:pPr>
              <a:buFontTx/>
              <a:buChar char="-"/>
            </a:pPr>
            <a:r>
              <a:rPr lang="en-US" sz="2000" dirty="0"/>
              <a:t>Partner info</a:t>
            </a:r>
          </a:p>
          <a:p>
            <a:pPr>
              <a:buFontTx/>
              <a:buChar char="-"/>
            </a:pPr>
            <a:r>
              <a:rPr lang="en-US" sz="2000" dirty="0"/>
              <a:t>Email my invoice</a:t>
            </a:r>
          </a:p>
          <a:p>
            <a:pPr>
              <a:buFontTx/>
              <a:buChar char="-"/>
            </a:pPr>
            <a:endParaRPr lang="en-US" sz="2000" dirty="0"/>
          </a:p>
          <a:p>
            <a:pPr marL="0" indent="0">
              <a:buNone/>
            </a:pPr>
            <a:endParaRPr lang="en-US" sz="2000" dirty="0"/>
          </a:p>
        </p:txBody>
      </p:sp>
    </p:spTree>
    <p:extLst>
      <p:ext uri="{BB962C8B-B14F-4D97-AF65-F5344CB8AC3E}">
        <p14:creationId xmlns:p14="http://schemas.microsoft.com/office/powerpoint/2010/main" val="3749763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half" idx="2"/>
          </p:nvPr>
        </p:nvSpPr>
        <p:spPr/>
        <p:txBody>
          <a:bodyPr/>
          <a:lstStyle/>
          <a:p>
            <a:r>
              <a:rPr lang="en-US" sz="3600" dirty="0"/>
              <a:t>Provision subscription</a:t>
            </a:r>
          </a:p>
          <a:p>
            <a:r>
              <a:rPr lang="en-US" sz="3600" dirty="0"/>
              <a:t>Setup RBAC</a:t>
            </a:r>
          </a:p>
          <a:p>
            <a:r>
              <a:rPr lang="en-US" sz="3600" dirty="0"/>
              <a:t>Create user &amp; login </a:t>
            </a:r>
          </a:p>
          <a:p>
            <a:r>
              <a:rPr lang="en-US" sz="3600" dirty="0"/>
              <a:t>Show dashboard</a:t>
            </a:r>
          </a:p>
        </p:txBody>
      </p:sp>
    </p:spTree>
    <p:extLst>
      <p:ext uri="{BB962C8B-B14F-4D97-AF65-F5344CB8AC3E}">
        <p14:creationId xmlns:p14="http://schemas.microsoft.com/office/powerpoint/2010/main" val="11202133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1C - Portals</a:t>
            </a:r>
          </a:p>
        </p:txBody>
      </p:sp>
    </p:spTree>
    <p:extLst>
      <p:ext uri="{BB962C8B-B14F-4D97-AF65-F5344CB8AC3E}">
        <p14:creationId xmlns:p14="http://schemas.microsoft.com/office/powerpoint/2010/main" val="1966667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 – Management Portals</a:t>
            </a:r>
          </a:p>
        </p:txBody>
      </p:sp>
      <p:sp>
        <p:nvSpPr>
          <p:cNvPr id="3" name="Text Placeholder 2"/>
          <p:cNvSpPr>
            <a:spLocks noGrp="1"/>
          </p:cNvSpPr>
          <p:nvPr>
            <p:ph type="body" idx="1"/>
          </p:nvPr>
        </p:nvSpPr>
        <p:spPr>
          <a:xfrm>
            <a:off x="5527412" y="1600591"/>
            <a:ext cx="5486400" cy="639762"/>
          </a:xfrm>
        </p:spPr>
        <p:txBody>
          <a:bodyPr/>
          <a:lstStyle/>
          <a:p>
            <a:r>
              <a:rPr lang="en-US" dirty="0">
                <a:solidFill>
                  <a:srgbClr val="1874CD"/>
                </a:solidFill>
              </a:rPr>
              <a:t>portal.azure.com</a:t>
            </a:r>
          </a:p>
          <a:p>
            <a:endParaRPr lang="en-US" dirty="0"/>
          </a:p>
        </p:txBody>
      </p:sp>
      <p:sp>
        <p:nvSpPr>
          <p:cNvPr id="4" name="Content Placeholder 3"/>
          <p:cNvSpPr>
            <a:spLocks noGrp="1"/>
          </p:cNvSpPr>
          <p:nvPr>
            <p:ph sz="half" idx="2"/>
          </p:nvPr>
        </p:nvSpPr>
        <p:spPr>
          <a:xfrm>
            <a:off x="5638800" y="4274784"/>
            <a:ext cx="5070212" cy="1658093"/>
          </a:xfrm>
          <a:ln>
            <a:noFill/>
          </a:ln>
        </p:spPr>
        <p:txBody>
          <a:bodyPr/>
          <a:lstStyle/>
          <a:p>
            <a:r>
              <a:rPr lang="en-US" sz="1800" dirty="0"/>
              <a:t>Highly customizable</a:t>
            </a:r>
          </a:p>
          <a:p>
            <a:r>
              <a:rPr lang="en-US" sz="1800" dirty="0"/>
              <a:t>Search, Blades, and Lenses</a:t>
            </a:r>
          </a:p>
          <a:p>
            <a:r>
              <a:rPr lang="en-US" sz="1800" dirty="0"/>
              <a:t>Resource grouped provisioning</a:t>
            </a:r>
          </a:p>
          <a:p>
            <a:r>
              <a:rPr lang="en-US" sz="1800" dirty="0"/>
              <a:t>Role based access control (RBAC)</a:t>
            </a:r>
          </a:p>
          <a:p>
            <a:r>
              <a:rPr lang="en-US" sz="1800" dirty="0"/>
              <a:t>Advanced monitoring and troubleshooting</a:t>
            </a:r>
          </a:p>
          <a:p>
            <a:r>
              <a:rPr lang="en-US" sz="1800" dirty="0"/>
              <a:t>Self service ticketing</a:t>
            </a:r>
          </a:p>
          <a:p>
            <a:pPr marL="0" indent="0">
              <a:buNone/>
            </a:pPr>
            <a:endParaRPr lang="en-US" sz="1800" dirty="0"/>
          </a:p>
        </p:txBody>
      </p:sp>
      <p:sp>
        <p:nvSpPr>
          <p:cNvPr id="5" name="Text Placeholder 4"/>
          <p:cNvSpPr>
            <a:spLocks noGrp="1"/>
          </p:cNvSpPr>
          <p:nvPr>
            <p:ph type="body" sz="quarter" idx="10"/>
          </p:nvPr>
        </p:nvSpPr>
        <p:spPr>
          <a:xfrm>
            <a:off x="939800" y="1629620"/>
            <a:ext cx="5486400" cy="639762"/>
          </a:xfrm>
        </p:spPr>
        <p:txBody>
          <a:bodyPr/>
          <a:lstStyle/>
          <a:p>
            <a:r>
              <a:rPr lang="en-US" dirty="0">
                <a:solidFill>
                  <a:srgbClr val="1874CD"/>
                </a:solidFill>
              </a:rPr>
              <a:t>manage.windowsazure.com</a:t>
            </a:r>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799771"/>
            <a:ext cx="4232012" cy="2380507"/>
          </a:xfrm>
          <a:prstGeom prst="rect">
            <a:avLst/>
          </a:prstGeom>
        </p:spPr>
      </p:pic>
      <p:pic>
        <p:nvPicPr>
          <p:cNvPr id="12" name="Picture 11"/>
          <p:cNvPicPr>
            <a:picLocks noChangeAspect="1"/>
          </p:cNvPicPr>
          <p:nvPr/>
        </p:nvPicPr>
        <p:blipFill rotWithShape="1">
          <a:blip r:embed="rId4"/>
          <a:srcRect l="2873" r="2784"/>
          <a:stretch/>
        </p:blipFill>
        <p:spPr>
          <a:xfrm>
            <a:off x="1066800" y="1828800"/>
            <a:ext cx="3873500" cy="2380507"/>
          </a:xfrm>
          <a:prstGeom prst="rect">
            <a:avLst/>
          </a:prstGeom>
        </p:spPr>
      </p:pic>
      <p:sp>
        <p:nvSpPr>
          <p:cNvPr id="13" name="Content Placeholder 3"/>
          <p:cNvSpPr txBox="1">
            <a:spLocks/>
          </p:cNvSpPr>
          <p:nvPr/>
        </p:nvSpPr>
        <p:spPr bwMode="auto">
          <a:xfrm>
            <a:off x="1092200" y="4303814"/>
            <a:ext cx="5070212" cy="1658093"/>
          </a:xfrm>
          <a:prstGeom prst="rect">
            <a:avLst/>
          </a:prstGeom>
          <a:noFill/>
          <a:ln>
            <a:noFill/>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257168" indent="-257168" algn="l" rtl="0" eaLnBrk="1" fontAlgn="base" hangingPunct="1">
              <a:spcBef>
                <a:spcPct val="20000"/>
              </a:spcBef>
              <a:spcAft>
                <a:spcPct val="0"/>
              </a:spcAft>
              <a:buSzPct val="110000"/>
              <a:buFont typeface="Arial" charset="0"/>
              <a:buChar char="•"/>
              <a:defRPr sz="24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0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18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16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16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6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6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6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600" kern="1200">
                <a:solidFill>
                  <a:schemeClr val="tx1"/>
                </a:solidFill>
                <a:latin typeface="+mn-lt"/>
                <a:ea typeface="+mn-ea"/>
                <a:cs typeface="+mn-cs"/>
              </a:defRPr>
            </a:lvl9pPr>
          </a:lstStyle>
          <a:p>
            <a:r>
              <a:rPr lang="en-US" sz="1800" dirty="0"/>
              <a:t>Subscription centric</a:t>
            </a:r>
          </a:p>
          <a:p>
            <a:r>
              <a:rPr lang="en-US" sz="1800" dirty="0"/>
              <a:t>Visibility of all resources</a:t>
            </a:r>
          </a:p>
          <a:p>
            <a:r>
              <a:rPr lang="en-US" sz="1800" dirty="0"/>
              <a:t>Contextual toolbars</a:t>
            </a:r>
          </a:p>
          <a:p>
            <a:r>
              <a:rPr lang="en-US" sz="1800" dirty="0"/>
              <a:t>Consistent create</a:t>
            </a:r>
          </a:p>
          <a:p>
            <a:r>
              <a:rPr lang="en-US" sz="1800" dirty="0"/>
              <a:t>Help system</a:t>
            </a:r>
          </a:p>
          <a:p>
            <a:pPr marL="0" indent="0">
              <a:buFont typeface="Arial" charset="0"/>
              <a:buNone/>
            </a:pPr>
            <a:endParaRPr lang="en-US" sz="1800" dirty="0"/>
          </a:p>
        </p:txBody>
      </p:sp>
    </p:spTree>
    <p:extLst>
      <p:ext uri="{BB962C8B-B14F-4D97-AF65-F5344CB8AC3E}">
        <p14:creationId xmlns:p14="http://schemas.microsoft.com/office/powerpoint/2010/main" val="2060981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Application </a:t>
            </a:r>
            <a:r>
              <a:rPr lang="en-US" dirty="0"/>
              <a:t>Services 101</a:t>
            </a:r>
          </a:p>
        </p:txBody>
      </p:sp>
      <p:sp>
        <p:nvSpPr>
          <p:cNvPr id="3" name="Content Placeholder 2"/>
          <p:cNvSpPr>
            <a:spLocks noGrp="1"/>
          </p:cNvSpPr>
          <p:nvPr>
            <p:ph idx="1"/>
          </p:nvPr>
        </p:nvSpPr>
        <p:spPr/>
        <p:txBody>
          <a:bodyPr/>
          <a:lstStyle/>
          <a:p>
            <a:r>
              <a:rPr lang="en-US" dirty="0"/>
              <a:t>App Services – Web, Mobile, API and Logic apps</a:t>
            </a:r>
          </a:p>
          <a:p>
            <a:r>
              <a:rPr lang="en-US" dirty="0"/>
              <a:t>Hosting Plans</a:t>
            </a:r>
          </a:p>
          <a:p>
            <a:r>
              <a:rPr lang="en-US" dirty="0"/>
              <a:t>Resources</a:t>
            </a:r>
          </a:p>
          <a:p>
            <a:r>
              <a:rPr lang="en-US" dirty="0"/>
              <a:t>Deployments</a:t>
            </a:r>
          </a:p>
          <a:p>
            <a:r>
              <a:rPr lang="en-US" dirty="0"/>
              <a:t>Settings</a:t>
            </a:r>
          </a:p>
          <a:p>
            <a:r>
              <a:rPr lang="en-US" dirty="0"/>
              <a:t>Monitoring</a:t>
            </a:r>
          </a:p>
          <a:p>
            <a:r>
              <a:rPr lang="en-US" dirty="0"/>
              <a:t>Scaling</a:t>
            </a:r>
          </a:p>
        </p:txBody>
      </p:sp>
    </p:spTree>
    <p:extLst>
      <p:ext uri="{BB962C8B-B14F-4D97-AF65-F5344CB8AC3E}">
        <p14:creationId xmlns:p14="http://schemas.microsoft.com/office/powerpoint/2010/main" val="4071550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Modern Azure Portal</a:t>
            </a:r>
          </a:p>
        </p:txBody>
      </p:sp>
      <p:sp>
        <p:nvSpPr>
          <p:cNvPr id="8" name="Content Placeholder 7"/>
          <p:cNvSpPr>
            <a:spLocks noGrp="1"/>
          </p:cNvSpPr>
          <p:nvPr>
            <p:ph idx="1"/>
          </p:nvPr>
        </p:nvSpPr>
        <p:spPr>
          <a:xfrm>
            <a:off x="609600" y="1447800"/>
            <a:ext cx="6629400" cy="4418019"/>
          </a:xfrm>
        </p:spPr>
        <p:txBody>
          <a:bodyPr/>
          <a:lstStyle/>
          <a:p>
            <a:r>
              <a:rPr lang="en-US" sz="2800" b="1" dirty="0"/>
              <a:t>Blades</a:t>
            </a:r>
            <a:r>
              <a:rPr lang="en-US" sz="2800" dirty="0"/>
              <a:t> are a vertical partition of content currently being viewed</a:t>
            </a:r>
          </a:p>
          <a:p>
            <a:r>
              <a:rPr lang="en-US" sz="2800" dirty="0"/>
              <a:t>Additional levels of detail can be drilled into with additional blades added to right</a:t>
            </a:r>
          </a:p>
          <a:p>
            <a:r>
              <a:rPr lang="en-US" sz="2800" dirty="0"/>
              <a:t>Customizable </a:t>
            </a:r>
            <a:r>
              <a:rPr lang="en-US" sz="2800" b="1" dirty="0"/>
              <a:t>dashboard</a:t>
            </a:r>
            <a:r>
              <a:rPr lang="en-US" sz="2800" dirty="0"/>
              <a:t> views allow you to pin what you need where you want it</a:t>
            </a:r>
          </a:p>
          <a:p>
            <a:r>
              <a:rPr lang="en-US" sz="2800" dirty="0"/>
              <a:t>Powerful </a:t>
            </a:r>
            <a:r>
              <a:rPr lang="en-US" sz="2800" b="1" dirty="0"/>
              <a:t>search</a:t>
            </a:r>
            <a:r>
              <a:rPr lang="en-US" sz="2800" dirty="0"/>
              <a:t> enables you to find anything by name or by type</a:t>
            </a:r>
          </a:p>
          <a:p>
            <a:r>
              <a:rPr lang="en-US" sz="2800" dirty="0"/>
              <a:t>Support provisioning with ARM</a:t>
            </a:r>
          </a:p>
          <a:p>
            <a:endParaRPr lang="en-US" sz="2800" dirty="0"/>
          </a:p>
        </p:txBody>
      </p:sp>
      <p:pic>
        <p:nvPicPr>
          <p:cNvPr id="9" name="Picture 8"/>
          <p:cNvPicPr>
            <a:picLocks noChangeAspect="1"/>
          </p:cNvPicPr>
          <p:nvPr/>
        </p:nvPicPr>
        <p:blipFill>
          <a:blip r:embed="rId2"/>
          <a:stretch>
            <a:fillRect/>
          </a:stretch>
        </p:blipFill>
        <p:spPr>
          <a:xfrm rot="21322901">
            <a:off x="7067297" y="647941"/>
            <a:ext cx="4876204" cy="343059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Title 6"/>
          <p:cNvSpPr txBox="1">
            <a:spLocks/>
          </p:cNvSpPr>
          <p:nvPr/>
        </p:nvSpPr>
        <p:spPr bwMode="auto">
          <a:xfrm>
            <a:off x="6667993" y="5029200"/>
            <a:ext cx="541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4000" b="1" kern="1200">
                <a:solidFill>
                  <a:srgbClr val="1874CD"/>
                </a:solidFill>
                <a:latin typeface="+mn-lt"/>
                <a:ea typeface="Segoe UI" pitchFamily="34" charset="0"/>
                <a:cs typeface="Segoe UI" pitchFamily="34" charset="0"/>
              </a:defRPr>
            </a:lvl1pPr>
            <a:lvl2pPr algn="l" rtl="0" eaLnBrk="1" fontAlgn="base" hangingPunct="1">
              <a:spcBef>
                <a:spcPct val="0"/>
              </a:spcBef>
              <a:spcAft>
                <a:spcPct val="0"/>
              </a:spcAft>
              <a:defRPr sz="3300" b="1">
                <a:solidFill>
                  <a:srgbClr val="032FBD"/>
                </a:solidFill>
                <a:latin typeface="Calibri" pitchFamily="34" charset="0"/>
                <a:cs typeface="Segoe UI" pitchFamily="34" charset="0"/>
              </a:defRPr>
            </a:lvl2pPr>
            <a:lvl3pPr algn="l" rtl="0" eaLnBrk="1" fontAlgn="base" hangingPunct="1">
              <a:spcBef>
                <a:spcPct val="0"/>
              </a:spcBef>
              <a:spcAft>
                <a:spcPct val="0"/>
              </a:spcAft>
              <a:defRPr sz="3300" b="1">
                <a:solidFill>
                  <a:srgbClr val="032FBD"/>
                </a:solidFill>
                <a:latin typeface="Calibri" pitchFamily="34" charset="0"/>
                <a:cs typeface="Segoe UI" pitchFamily="34" charset="0"/>
              </a:defRPr>
            </a:lvl3pPr>
            <a:lvl4pPr algn="l" rtl="0" eaLnBrk="1" fontAlgn="base" hangingPunct="1">
              <a:spcBef>
                <a:spcPct val="0"/>
              </a:spcBef>
              <a:spcAft>
                <a:spcPct val="0"/>
              </a:spcAft>
              <a:defRPr sz="3300" b="1">
                <a:solidFill>
                  <a:srgbClr val="032FBD"/>
                </a:solidFill>
                <a:latin typeface="Calibri" pitchFamily="34" charset="0"/>
                <a:cs typeface="Segoe UI" pitchFamily="34" charset="0"/>
              </a:defRPr>
            </a:lvl4pPr>
            <a:lvl5pPr algn="l" rtl="0" eaLnBrk="1" fontAlgn="base" hangingPunct="1">
              <a:spcBef>
                <a:spcPct val="0"/>
              </a:spcBef>
              <a:spcAft>
                <a:spcPct val="0"/>
              </a:spcAft>
              <a:defRPr sz="3300" b="1">
                <a:solidFill>
                  <a:srgbClr val="032FBD"/>
                </a:solidFill>
                <a:latin typeface="Calibri" pitchFamily="34" charset="0"/>
                <a:cs typeface="Segoe UI" pitchFamily="34" charset="0"/>
              </a:defRPr>
            </a:lvl5pPr>
            <a:lvl6pPr marL="342892" algn="l" rtl="0" eaLnBrk="1" fontAlgn="base" hangingPunct="1">
              <a:spcBef>
                <a:spcPct val="0"/>
              </a:spcBef>
              <a:spcAft>
                <a:spcPct val="0"/>
              </a:spcAft>
              <a:defRPr sz="3300" b="1">
                <a:solidFill>
                  <a:srgbClr val="032FBD"/>
                </a:solidFill>
                <a:latin typeface="Calibri" pitchFamily="34" charset="0"/>
                <a:cs typeface="Segoe UI" pitchFamily="34" charset="0"/>
              </a:defRPr>
            </a:lvl6pPr>
            <a:lvl7pPr marL="685783" algn="l" rtl="0" eaLnBrk="1" fontAlgn="base" hangingPunct="1">
              <a:spcBef>
                <a:spcPct val="0"/>
              </a:spcBef>
              <a:spcAft>
                <a:spcPct val="0"/>
              </a:spcAft>
              <a:defRPr sz="3300" b="1">
                <a:solidFill>
                  <a:srgbClr val="032FBD"/>
                </a:solidFill>
                <a:latin typeface="Calibri" pitchFamily="34" charset="0"/>
                <a:cs typeface="Segoe UI" pitchFamily="34" charset="0"/>
              </a:defRPr>
            </a:lvl7pPr>
            <a:lvl8pPr marL="1028675" algn="l" rtl="0" eaLnBrk="1" fontAlgn="base" hangingPunct="1">
              <a:spcBef>
                <a:spcPct val="0"/>
              </a:spcBef>
              <a:spcAft>
                <a:spcPct val="0"/>
              </a:spcAft>
              <a:defRPr sz="3300" b="1">
                <a:solidFill>
                  <a:srgbClr val="032FBD"/>
                </a:solidFill>
                <a:latin typeface="Calibri" pitchFamily="34" charset="0"/>
                <a:cs typeface="Segoe UI" pitchFamily="34" charset="0"/>
              </a:defRPr>
            </a:lvl8pPr>
            <a:lvl9pPr marL="1371566" algn="l" rtl="0" eaLnBrk="1" fontAlgn="base" hangingPunct="1">
              <a:spcBef>
                <a:spcPct val="0"/>
              </a:spcBef>
              <a:spcAft>
                <a:spcPct val="0"/>
              </a:spcAft>
              <a:defRPr sz="3300" b="1">
                <a:solidFill>
                  <a:srgbClr val="032FBD"/>
                </a:solidFill>
                <a:latin typeface="Calibri" pitchFamily="34" charset="0"/>
                <a:cs typeface="Segoe UI" pitchFamily="34" charset="0"/>
              </a:defRPr>
            </a:lvl9pPr>
          </a:lstStyle>
          <a:p>
            <a:r>
              <a:rPr lang="en-US" dirty="0">
                <a:hlinkClick r:id="rId3"/>
              </a:rPr>
              <a:t>http://portal.azure.com</a:t>
            </a:r>
            <a:r>
              <a:rPr lang="en-US" dirty="0"/>
              <a:t> </a:t>
            </a:r>
          </a:p>
        </p:txBody>
      </p:sp>
    </p:spTree>
    <p:extLst>
      <p:ext uri="{BB962C8B-B14F-4D97-AF65-F5344CB8AC3E}">
        <p14:creationId xmlns:p14="http://schemas.microsoft.com/office/powerpoint/2010/main" val="7327763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Azure Resources</a:t>
            </a:r>
          </a:p>
        </p:txBody>
      </p:sp>
      <p:sp>
        <p:nvSpPr>
          <p:cNvPr id="3" name="Content Placeholder 2"/>
          <p:cNvSpPr>
            <a:spLocks noGrp="1"/>
          </p:cNvSpPr>
          <p:nvPr>
            <p:ph idx="1"/>
          </p:nvPr>
        </p:nvSpPr>
        <p:spPr/>
        <p:txBody>
          <a:bodyPr/>
          <a:lstStyle/>
          <a:p>
            <a:r>
              <a:rPr lang="en-US" dirty="0"/>
              <a:t>App Services</a:t>
            </a:r>
          </a:p>
          <a:p>
            <a:pPr lvl="1"/>
            <a:r>
              <a:rPr lang="en-US" dirty="0"/>
              <a:t>Web, Mobile, Logic, or Flow Apps</a:t>
            </a:r>
          </a:p>
          <a:p>
            <a:r>
              <a:rPr lang="en-US" dirty="0"/>
              <a:t>App Service Plans</a:t>
            </a:r>
          </a:p>
          <a:p>
            <a:pPr lvl="1"/>
            <a:r>
              <a:rPr lang="en-US" dirty="0"/>
              <a:t>Managed compute infrastructure for your App Services</a:t>
            </a:r>
          </a:p>
          <a:p>
            <a:pPr lvl="1"/>
            <a:r>
              <a:rPr lang="en-US" dirty="0"/>
              <a:t>Hosting configuration</a:t>
            </a:r>
          </a:p>
          <a:p>
            <a:r>
              <a:rPr lang="en-US" dirty="0"/>
              <a:t>Resource Groups</a:t>
            </a:r>
          </a:p>
          <a:p>
            <a:pPr lvl="1"/>
            <a:r>
              <a:rPr lang="en-US" dirty="0"/>
              <a:t>Logical containers for organizing and managing Azure resources</a:t>
            </a:r>
          </a:p>
        </p:txBody>
      </p:sp>
    </p:spTree>
    <p:extLst>
      <p:ext uri="{BB962C8B-B14F-4D97-AF65-F5344CB8AC3E}">
        <p14:creationId xmlns:p14="http://schemas.microsoft.com/office/powerpoint/2010/main" val="2986682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a:t>
            </a:r>
          </a:p>
        </p:txBody>
      </p:sp>
      <p:sp>
        <p:nvSpPr>
          <p:cNvPr id="4" name="Content Placeholder 3"/>
          <p:cNvSpPr>
            <a:spLocks noGrp="1"/>
          </p:cNvSpPr>
          <p:nvPr>
            <p:ph idx="1"/>
          </p:nvPr>
        </p:nvSpPr>
        <p:spPr/>
        <p:txBody>
          <a:bodyPr/>
          <a:lstStyle/>
          <a:p>
            <a:r>
              <a:rPr lang="en-US" dirty="0"/>
              <a:t>JSON based service definition</a:t>
            </a:r>
          </a:p>
          <a:p>
            <a:r>
              <a:rPr lang="en-US" dirty="0"/>
              <a:t>Scriptable via PowerShell, .NET and other tools to provision services with specific settings</a:t>
            </a:r>
          </a:p>
          <a:p>
            <a:r>
              <a:rPr lang="en-US" dirty="0"/>
              <a:t>Repeatable!</a:t>
            </a:r>
          </a:p>
          <a:p>
            <a:r>
              <a:rPr lang="en-US" dirty="0"/>
              <a:t>New Portal is ARM focused as well as RBAC enabled</a:t>
            </a:r>
          </a:p>
        </p:txBody>
      </p:sp>
    </p:spTree>
    <p:extLst>
      <p:ext uri="{BB962C8B-B14F-4D97-AF65-F5344CB8AC3E}">
        <p14:creationId xmlns:p14="http://schemas.microsoft.com/office/powerpoint/2010/main" val="3017765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half" idx="2"/>
          </p:nvPr>
        </p:nvSpPr>
        <p:spPr/>
        <p:txBody>
          <a:bodyPr/>
          <a:lstStyle/>
          <a:p>
            <a:r>
              <a:rPr lang="en-US" sz="4000" dirty="0"/>
              <a:t>Classic Portal</a:t>
            </a:r>
          </a:p>
          <a:p>
            <a:r>
              <a:rPr lang="en-US" sz="4000" dirty="0"/>
              <a:t>New Portal</a:t>
            </a:r>
          </a:p>
          <a:p>
            <a:r>
              <a:rPr lang="en-US" sz="4000" dirty="0"/>
              <a:t>Preview Portal</a:t>
            </a:r>
          </a:p>
        </p:txBody>
      </p:sp>
    </p:spTree>
    <p:extLst>
      <p:ext uri="{BB962C8B-B14F-4D97-AF65-F5344CB8AC3E}">
        <p14:creationId xmlns:p14="http://schemas.microsoft.com/office/powerpoint/2010/main" val="22562244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2A - App Services101</a:t>
            </a:r>
          </a:p>
        </p:txBody>
      </p:sp>
    </p:spTree>
    <p:extLst>
      <p:ext uri="{BB962C8B-B14F-4D97-AF65-F5344CB8AC3E}">
        <p14:creationId xmlns:p14="http://schemas.microsoft.com/office/powerpoint/2010/main" val="1597017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dirty="0"/>
              <a:t>What are App Services?</a:t>
            </a:r>
          </a:p>
        </p:txBody>
      </p:sp>
      <p:sp>
        <p:nvSpPr>
          <p:cNvPr id="19" name="TextBox 18"/>
          <p:cNvSpPr txBox="1"/>
          <p:nvPr/>
        </p:nvSpPr>
        <p:spPr>
          <a:xfrm>
            <a:off x="837002" y="1659947"/>
            <a:ext cx="10973997" cy="3421771"/>
          </a:xfrm>
          <a:prstGeom prst="rect">
            <a:avLst/>
          </a:prstGeom>
          <a:noFill/>
        </p:spPr>
        <p:txBody>
          <a:bodyPr wrap="square" rtlCol="0">
            <a:spAutoFit/>
          </a:bodyPr>
          <a:lstStyle/>
          <a:p>
            <a:pPr defTabSz="896386" fontAlgn="auto">
              <a:spcBef>
                <a:spcPts val="0"/>
              </a:spcBef>
              <a:spcAft>
                <a:spcPts val="0"/>
              </a:spcAft>
              <a:defRPr/>
            </a:pPr>
            <a:r>
              <a:rPr lang="en-US" sz="2600" kern="0" dirty="0">
                <a:gradFill>
                  <a:gsLst>
                    <a:gs pos="0">
                      <a:schemeClr val="tx1"/>
                    </a:gs>
                    <a:gs pos="100000">
                      <a:schemeClr val="tx1"/>
                    </a:gs>
                  </a:gsLst>
                  <a:lin ang="5400000" scaled="0"/>
                </a:gradFill>
                <a:latin typeface="+mj-lt"/>
                <a:cs typeface="Arial" panose="020B0604020202020204" pitchFamily="34" charset="0"/>
              </a:rPr>
              <a:t>VM’s are heavy weight and cumbersome. Isn’t there an easier way to do PaaS?</a:t>
            </a:r>
          </a:p>
          <a:p>
            <a:pPr defTabSz="896386" fontAlgn="auto">
              <a:spcBef>
                <a:spcPts val="0"/>
              </a:spcBef>
              <a:spcAft>
                <a:spcPts val="0"/>
              </a:spcAft>
              <a:defRPr/>
            </a:pPr>
            <a:endParaRPr lang="en-US" sz="2353" kern="0" dirty="0">
              <a:gradFill>
                <a:gsLst>
                  <a:gs pos="0">
                    <a:schemeClr val="tx1"/>
                  </a:gs>
                  <a:gs pos="100000">
                    <a:schemeClr val="tx1"/>
                  </a:gs>
                </a:gsLst>
                <a:lin ang="5400000" scaled="0"/>
              </a:gradFill>
              <a:latin typeface="+mj-lt"/>
              <a:cs typeface="Arial" panose="020B0604020202020204" pitchFamily="34" charset="0"/>
            </a:endParaRPr>
          </a:p>
          <a:p>
            <a:pPr defTabSz="896386" fontAlgn="auto">
              <a:spcBef>
                <a:spcPts val="0"/>
              </a:spcBef>
              <a:spcAft>
                <a:spcPts val="0"/>
              </a:spcAft>
              <a:defRPr/>
            </a:pPr>
            <a:r>
              <a:rPr lang="en-US" sz="2353" b="1" kern="0" dirty="0">
                <a:solidFill>
                  <a:srgbClr val="1874CD"/>
                </a:solidFill>
                <a:latin typeface="+mj-lt"/>
                <a:cs typeface="Arial" panose="020B0604020202020204" pitchFamily="34" charset="0"/>
              </a:rPr>
              <a:t>Reality</a:t>
            </a:r>
            <a:r>
              <a:rPr lang="en-US" sz="2353" b="1" kern="0" dirty="0">
                <a:solidFill>
                  <a:schemeClr val="tx2"/>
                </a:solidFill>
                <a:latin typeface="+mj-lt"/>
                <a:cs typeface="Arial" panose="020B0604020202020204" pitchFamily="34" charset="0"/>
              </a:rPr>
              <a:t/>
            </a:r>
            <a:br>
              <a:rPr lang="en-US" sz="2353" b="1" kern="0" dirty="0">
                <a:solidFill>
                  <a:schemeClr val="tx2"/>
                </a:solidFill>
                <a:latin typeface="+mj-lt"/>
                <a:cs typeface="Arial" panose="020B0604020202020204" pitchFamily="34" charset="0"/>
              </a:rPr>
            </a:br>
            <a:r>
              <a:rPr lang="en-US" sz="800" b="1" kern="0" dirty="0">
                <a:solidFill>
                  <a:schemeClr val="tx2"/>
                </a:solidFill>
                <a:latin typeface="+mj-lt"/>
                <a:cs typeface="Arial" panose="020B0604020202020204" pitchFamily="34" charset="0"/>
              </a:rPr>
              <a:t> </a:t>
            </a:r>
          </a:p>
          <a:p>
            <a:pPr marL="448193" indent="-448193" defTabSz="896386" fontAlgn="auto">
              <a:lnSpc>
                <a:spcPct val="150000"/>
              </a:lnSpc>
              <a:spcBef>
                <a:spcPts val="0"/>
              </a:spcBef>
              <a:spcAft>
                <a:spcPts val="0"/>
              </a:spcAft>
              <a:buFontTx/>
              <a:buAutoNum type="arabicPeriod"/>
              <a:defRPr/>
            </a:pPr>
            <a:r>
              <a:rPr lang="en-US" sz="1961" kern="0" dirty="0">
                <a:gradFill>
                  <a:gsLst>
                    <a:gs pos="0">
                      <a:schemeClr val="tx1"/>
                    </a:gs>
                    <a:gs pos="100000">
                      <a:schemeClr val="tx1"/>
                    </a:gs>
                  </a:gsLst>
                  <a:lin ang="5400000" scaled="0"/>
                </a:gradFill>
                <a:latin typeface="+mj-lt"/>
                <a:cs typeface="Arial" panose="020B0604020202020204" pitchFamily="34" charset="0"/>
              </a:rPr>
              <a:t>App Services provide an easy way to create and deploy web based applications</a:t>
            </a:r>
          </a:p>
          <a:p>
            <a:pPr marL="448193" indent="-448193" defTabSz="896386" fontAlgn="auto">
              <a:lnSpc>
                <a:spcPct val="150000"/>
              </a:lnSpc>
              <a:spcBef>
                <a:spcPts val="0"/>
              </a:spcBef>
              <a:spcAft>
                <a:spcPts val="0"/>
              </a:spcAft>
              <a:buFontTx/>
              <a:buAutoNum type="arabicPeriod"/>
              <a:defRPr/>
            </a:pPr>
            <a:r>
              <a:rPr lang="en-US" sz="1961" kern="0" dirty="0">
                <a:gradFill>
                  <a:gsLst>
                    <a:gs pos="0">
                      <a:schemeClr val="tx1"/>
                    </a:gs>
                    <a:gs pos="100000">
                      <a:schemeClr val="tx1"/>
                    </a:gs>
                  </a:gsLst>
                  <a:lin ang="5400000" scaled="0"/>
                </a:gradFill>
                <a:latin typeface="+mj-lt"/>
                <a:cs typeface="Arial" panose="020B0604020202020204" pitchFamily="34" charset="0"/>
              </a:rPr>
              <a:t>Quickly create from templates, the gallery or from Visual Studio</a:t>
            </a:r>
          </a:p>
          <a:p>
            <a:pPr marL="448193" indent="-448193" defTabSz="896386" fontAlgn="auto">
              <a:lnSpc>
                <a:spcPct val="150000"/>
              </a:lnSpc>
              <a:spcBef>
                <a:spcPts val="0"/>
              </a:spcBef>
              <a:spcAft>
                <a:spcPts val="0"/>
              </a:spcAft>
              <a:buFontTx/>
              <a:buAutoNum type="arabicPeriod"/>
              <a:defRPr/>
            </a:pPr>
            <a:r>
              <a:rPr lang="en-US" sz="1961" kern="0" dirty="0">
                <a:gradFill>
                  <a:gsLst>
                    <a:gs pos="0">
                      <a:schemeClr val="tx1"/>
                    </a:gs>
                    <a:gs pos="100000">
                      <a:schemeClr val="tx1"/>
                    </a:gs>
                  </a:gsLst>
                  <a:lin ang="5400000" scaled="0"/>
                </a:gradFill>
                <a:latin typeface="+mj-lt"/>
                <a:cs typeface="Arial" panose="020B0604020202020204" pitchFamily="34" charset="0"/>
              </a:rPr>
              <a:t>Deployment slots allow for staged delivery of new versions of the application</a:t>
            </a:r>
          </a:p>
          <a:p>
            <a:pPr marL="448193" indent="-448193" defTabSz="896386" fontAlgn="auto">
              <a:spcBef>
                <a:spcPts val="0"/>
              </a:spcBef>
              <a:spcAft>
                <a:spcPts val="0"/>
              </a:spcAft>
              <a:buFontTx/>
              <a:buAutoNum type="arabicPeriod"/>
              <a:defRPr/>
            </a:pPr>
            <a:endParaRPr lang="en-US" sz="1961" kern="0" dirty="0">
              <a:gradFill>
                <a:gsLst>
                  <a:gs pos="0">
                    <a:schemeClr val="tx1"/>
                  </a:gs>
                  <a:gs pos="100000">
                    <a:schemeClr val="tx1"/>
                  </a:gs>
                </a:gsLst>
                <a:lin ang="5400000" scaled="0"/>
              </a:gradFill>
              <a:latin typeface="+mj-lt"/>
              <a:cs typeface="Arial" panose="020B0604020202020204" pitchFamily="34" charset="0"/>
            </a:endParaRPr>
          </a:p>
          <a:p>
            <a:pPr defTabSz="896386" fontAlgn="auto">
              <a:spcBef>
                <a:spcPts val="0"/>
              </a:spcBef>
              <a:spcAft>
                <a:spcPts val="0"/>
              </a:spcAft>
              <a:defRPr/>
            </a:pPr>
            <a:r>
              <a:rPr lang="en-US" sz="2500" kern="0" dirty="0">
                <a:latin typeface="+mj-lt"/>
                <a:cs typeface="Arial" panose="020B0604020202020204" pitchFamily="34" charset="0"/>
              </a:rPr>
              <a:t>Get started at </a:t>
            </a:r>
            <a:r>
              <a:rPr lang="en-US" sz="2500" kern="0" dirty="0">
                <a:solidFill>
                  <a:schemeClr val="tx2"/>
                </a:solidFill>
                <a:latin typeface="+mj-lt"/>
                <a:cs typeface="Arial" panose="020B0604020202020204" pitchFamily="34" charset="0"/>
                <a:hlinkClick r:id="rId3"/>
              </a:rPr>
              <a:t>www.Azure.com/Free</a:t>
            </a:r>
            <a:r>
              <a:rPr lang="en-US" sz="2500" kern="0" dirty="0">
                <a:solidFill>
                  <a:schemeClr val="tx2"/>
                </a:solidFill>
                <a:latin typeface="+mj-lt"/>
                <a:cs typeface="Arial" panose="020B0604020202020204" pitchFamily="34" charset="0"/>
              </a:rPr>
              <a:t>   </a:t>
            </a:r>
          </a:p>
        </p:txBody>
      </p:sp>
    </p:spTree>
    <p:extLst>
      <p:ext uri="{BB962C8B-B14F-4D97-AF65-F5344CB8AC3E}">
        <p14:creationId xmlns:p14="http://schemas.microsoft.com/office/powerpoint/2010/main" val="112544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xEl>
                                              <p:pRg st="2" end="2"/>
                                            </p:txEl>
                                          </p:spTgt>
                                        </p:tgtEl>
                                        <p:attrNameLst>
                                          <p:attrName>style.visibility</p:attrName>
                                        </p:attrNameLst>
                                      </p:cBhvr>
                                      <p:to>
                                        <p:strVal val="visible"/>
                                      </p:to>
                                    </p:set>
                                    <p:animEffect transition="in" filter="fade">
                                      <p:cBhvr>
                                        <p:cTn id="12" dur="500"/>
                                        <p:tgtEl>
                                          <p:spTgt spid="1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xEl>
                                              <p:pRg st="3" end="3"/>
                                            </p:txEl>
                                          </p:spTgt>
                                        </p:tgtEl>
                                        <p:attrNameLst>
                                          <p:attrName>style.visibility</p:attrName>
                                        </p:attrNameLst>
                                      </p:cBhvr>
                                      <p:to>
                                        <p:strVal val="visible"/>
                                      </p:to>
                                    </p:set>
                                    <p:animEffect transition="in" filter="fade">
                                      <p:cBhvr>
                                        <p:cTn id="17" dur="500"/>
                                        <p:tgtEl>
                                          <p:spTgt spid="1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xEl>
                                              <p:pRg st="4" end="4"/>
                                            </p:txEl>
                                          </p:spTgt>
                                        </p:tgtEl>
                                        <p:attrNameLst>
                                          <p:attrName>style.visibility</p:attrName>
                                        </p:attrNameLst>
                                      </p:cBhvr>
                                      <p:to>
                                        <p:strVal val="visible"/>
                                      </p:to>
                                    </p:set>
                                    <p:animEffect transition="in" filter="fade">
                                      <p:cBhvr>
                                        <p:cTn id="22" dur="500"/>
                                        <p:tgtEl>
                                          <p:spTgt spid="1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xEl>
                                              <p:pRg st="5" end="5"/>
                                            </p:txEl>
                                          </p:spTgt>
                                        </p:tgtEl>
                                        <p:attrNameLst>
                                          <p:attrName>style.visibility</p:attrName>
                                        </p:attrNameLst>
                                      </p:cBhvr>
                                      <p:to>
                                        <p:strVal val="visible"/>
                                      </p:to>
                                    </p:set>
                                    <p:animEffect transition="in" filter="fade">
                                      <p:cBhvr>
                                        <p:cTn id="27" dur="500"/>
                                        <p:tgtEl>
                                          <p:spTgt spid="1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xEl>
                                              <p:pRg st="7" end="7"/>
                                            </p:txEl>
                                          </p:spTgt>
                                        </p:tgtEl>
                                        <p:attrNameLst>
                                          <p:attrName>style.visibility</p:attrName>
                                        </p:attrNameLst>
                                      </p:cBhvr>
                                      <p:to>
                                        <p:strVal val="visible"/>
                                      </p:to>
                                    </p:set>
                                    <p:animEffect transition="in" filter="fade">
                                      <p:cBhvr>
                                        <p:cTn id="32" dur="500"/>
                                        <p:tgtEl>
                                          <p:spTgt spid="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dirty="0"/>
              <a:t>What is an Azure App Service?</a:t>
            </a:r>
          </a:p>
        </p:txBody>
      </p:sp>
      <p:sp>
        <p:nvSpPr>
          <p:cNvPr id="4"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Platform as a Service (</a:t>
            </a:r>
            <a:r>
              <a:rPr lang="en-US" dirty="0" err="1">
                <a:solidFill>
                  <a:srgbClr val="1874CD"/>
                </a:solidFill>
              </a:rPr>
              <a:t>Paas</a:t>
            </a:r>
            <a:r>
              <a:rPr lang="en-US" dirty="0"/>
              <a:t>)</a:t>
            </a:r>
          </a:p>
          <a:p>
            <a:r>
              <a:rPr lang="en-US" dirty="0"/>
              <a:t>A scalable system architecture that uses compute instances in Azure to implement core features of a solution – </a:t>
            </a:r>
            <a:r>
              <a:rPr lang="en-US" dirty="0">
                <a:solidFill>
                  <a:srgbClr val="1874CD"/>
                </a:solidFill>
              </a:rPr>
              <a:t>KUDU</a:t>
            </a:r>
          </a:p>
          <a:p>
            <a:r>
              <a:rPr lang="en-US" dirty="0"/>
              <a:t>Endpoints that are </a:t>
            </a:r>
            <a:r>
              <a:rPr lang="en-US" dirty="0">
                <a:solidFill>
                  <a:srgbClr val="1874CD"/>
                </a:solidFill>
              </a:rPr>
              <a:t>load balanced</a:t>
            </a:r>
          </a:p>
          <a:p>
            <a:r>
              <a:rPr lang="en-US" dirty="0"/>
              <a:t>Dynamically </a:t>
            </a:r>
            <a:r>
              <a:rPr lang="en-US" dirty="0">
                <a:solidFill>
                  <a:srgbClr val="1874CD"/>
                </a:solidFill>
              </a:rPr>
              <a:t>scalable</a:t>
            </a:r>
          </a:p>
          <a:p>
            <a:r>
              <a:rPr lang="en-US" dirty="0"/>
              <a:t>Driven by </a:t>
            </a:r>
            <a:r>
              <a:rPr lang="en-US" dirty="0">
                <a:solidFill>
                  <a:srgbClr val="1874CD"/>
                </a:solidFill>
              </a:rPr>
              <a:t>configuration</a:t>
            </a:r>
          </a:p>
        </p:txBody>
      </p:sp>
    </p:spTree>
    <p:extLst>
      <p:ext uri="{BB962C8B-B14F-4D97-AF65-F5344CB8AC3E}">
        <p14:creationId xmlns:p14="http://schemas.microsoft.com/office/powerpoint/2010/main" val="329350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180262" y="3425428"/>
            <a:ext cx="453365" cy="266994"/>
            <a:chOff x="4924540" y="2915646"/>
            <a:chExt cx="462708" cy="272496"/>
          </a:xfrm>
          <a:solidFill>
            <a:srgbClr val="FFFFFF"/>
          </a:solidFill>
        </p:grpSpPr>
        <p:sp>
          <p:nvSpPr>
            <p:cNvPr id="6" name="Rectangle 5"/>
            <p:cNvSpPr/>
            <p:nvPr/>
          </p:nvSpPr>
          <p:spPr bwMode="auto">
            <a:xfrm>
              <a:off x="4924540" y="2915646"/>
              <a:ext cx="462708" cy="8520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564">
                <a:lnSpc>
                  <a:spcPct val="90000"/>
                </a:lnSpc>
                <a:defRPr/>
              </a:pPr>
              <a:endParaRPr lang="en-US" sz="1764" kern="0" dirty="0" err="1">
                <a:solidFill>
                  <a:srgbClr val="FFFFFF"/>
                </a:solidFill>
                <a:latin typeface="Segoe UI"/>
                <a:ea typeface="Segoe UI" pitchFamily="34" charset="0"/>
                <a:cs typeface="Segoe UI" pitchFamily="34" charset="0"/>
              </a:endParaRPr>
            </a:p>
          </p:txBody>
        </p:sp>
        <p:sp>
          <p:nvSpPr>
            <p:cNvPr id="8" name="Rectangle 7"/>
            <p:cNvSpPr/>
            <p:nvPr/>
          </p:nvSpPr>
          <p:spPr bwMode="auto">
            <a:xfrm>
              <a:off x="4924540" y="3102933"/>
              <a:ext cx="462708" cy="8520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188" tIns="143350" rIns="179188" bIns="143350" numCol="1" spcCol="0" rtlCol="0" fromWordArt="0" anchor="t" anchorCtr="0" forceAA="0" compatLnSpc="1">
              <a:prstTxWarp prst="textNoShape">
                <a:avLst/>
              </a:prstTxWarp>
              <a:noAutofit/>
            </a:bodyPr>
            <a:lstStyle/>
            <a:p>
              <a:pPr algn="ctr" defTabSz="913564">
                <a:lnSpc>
                  <a:spcPct val="90000"/>
                </a:lnSpc>
                <a:defRPr/>
              </a:pPr>
              <a:endParaRPr lang="en-US" sz="1764" kern="0" dirty="0" err="1">
                <a:solidFill>
                  <a:srgbClr val="FFFFFF"/>
                </a:solidFill>
                <a:latin typeface="Segoe UI"/>
                <a:ea typeface="Segoe UI" pitchFamily="34" charset="0"/>
                <a:cs typeface="Segoe UI" pitchFamily="34" charset="0"/>
              </a:endParaRPr>
            </a:p>
          </p:txBody>
        </p:sp>
      </p:grpSp>
      <p:grpSp>
        <p:nvGrpSpPr>
          <p:cNvPr id="9" name="Group 8"/>
          <p:cNvGrpSpPr/>
          <p:nvPr/>
        </p:nvGrpSpPr>
        <p:grpSpPr>
          <a:xfrm>
            <a:off x="8707597" y="3832366"/>
            <a:ext cx="3044640" cy="1874105"/>
            <a:chOff x="8728103" y="4231511"/>
            <a:chExt cx="2635145" cy="1626596"/>
          </a:xfrm>
        </p:grpSpPr>
        <p:pic>
          <p:nvPicPr>
            <p:cNvPr id="10" name="Picture 9"/>
            <p:cNvPicPr>
              <a:picLocks noChangeAspect="1"/>
            </p:cNvPicPr>
            <p:nvPr/>
          </p:nvPicPr>
          <p:blipFill>
            <a:blip r:embed="rId3" cstate="print">
              <a:duotone>
                <a:prstClr val="black"/>
                <a:srgbClr val="00ABEB">
                  <a:tint val="45000"/>
                  <a:satMod val="400000"/>
                </a:srgb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704157" y="4231511"/>
              <a:ext cx="683036" cy="683036"/>
            </a:xfrm>
            <a:prstGeom prst="flowChartOffpageConnector">
              <a:avLst/>
            </a:prstGeom>
            <a:noFill/>
          </p:spPr>
        </p:pic>
        <p:sp>
          <p:nvSpPr>
            <p:cNvPr id="11" name="TextBox 10"/>
            <p:cNvSpPr txBox="1"/>
            <p:nvPr/>
          </p:nvSpPr>
          <p:spPr>
            <a:xfrm>
              <a:off x="8728103" y="5010007"/>
              <a:ext cx="2635145" cy="459224"/>
            </a:xfrm>
            <a:prstGeom prst="rect">
              <a:avLst/>
            </a:prstGeom>
            <a:noFill/>
          </p:spPr>
          <p:txBody>
            <a:bodyPr wrap="square" lIns="179212" tIns="143371" rIns="179212" bIns="143371"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896030">
                <a:defRPr/>
              </a:pPr>
              <a:r>
                <a:rPr lang="en-US" sz="1764" b="1" kern="0" dirty="0">
                  <a:solidFill>
                    <a:schemeClr val="tx1"/>
                  </a:solidFill>
                  <a:latin typeface="+mj-lt"/>
                  <a:cs typeface="Arial Bold" panose="020B0704020202020204" pitchFamily="34" charset="0"/>
                </a:rPr>
                <a:t>API Apps</a:t>
              </a:r>
            </a:p>
          </p:txBody>
        </p:sp>
        <p:sp>
          <p:nvSpPr>
            <p:cNvPr id="12" name="TextBox 11"/>
            <p:cNvSpPr txBox="1"/>
            <p:nvPr/>
          </p:nvSpPr>
          <p:spPr>
            <a:xfrm>
              <a:off x="8728103" y="5444057"/>
              <a:ext cx="2635145" cy="414050"/>
            </a:xfrm>
            <a:prstGeom prst="rect">
              <a:avLst/>
            </a:prstGeom>
            <a:noFill/>
          </p:spPr>
          <p:txBody>
            <a:bodyPr wrap="square" lIns="182754" rIns="18275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896030">
                <a:lnSpc>
                  <a:spcPts val="1529"/>
                </a:lnSpc>
                <a:defRPr/>
              </a:pPr>
              <a:r>
                <a:rPr lang="en-US" sz="1400" dirty="0">
                  <a:solidFill>
                    <a:schemeClr val="tx1"/>
                  </a:solidFill>
                  <a:latin typeface="+mj-lt"/>
                  <a:cs typeface="Arial" panose="020B0604020202020204" pitchFamily="34" charset="0"/>
                </a:rPr>
                <a:t>Easily build and consume</a:t>
              </a:r>
              <a:br>
                <a:rPr lang="en-US" sz="1400" dirty="0">
                  <a:solidFill>
                    <a:schemeClr val="tx1"/>
                  </a:solidFill>
                  <a:latin typeface="+mj-lt"/>
                  <a:cs typeface="Arial" panose="020B0604020202020204" pitchFamily="34" charset="0"/>
                </a:rPr>
              </a:br>
              <a:r>
                <a:rPr lang="en-US" sz="1400" dirty="0">
                  <a:solidFill>
                    <a:schemeClr val="tx1"/>
                  </a:solidFill>
                  <a:latin typeface="+mj-lt"/>
                  <a:cs typeface="Arial" panose="020B0604020202020204" pitchFamily="34" charset="0"/>
                </a:rPr>
                <a:t>APIs in the cloud</a:t>
              </a:r>
            </a:p>
          </p:txBody>
        </p:sp>
      </p:grpSp>
      <p:grpSp>
        <p:nvGrpSpPr>
          <p:cNvPr id="13" name="Group 12"/>
          <p:cNvGrpSpPr/>
          <p:nvPr/>
        </p:nvGrpSpPr>
        <p:grpSpPr>
          <a:xfrm>
            <a:off x="5465311" y="1428777"/>
            <a:ext cx="3906349" cy="1901242"/>
            <a:chOff x="5434663" y="1339128"/>
            <a:chExt cx="3380957" cy="1650149"/>
          </a:xfrm>
        </p:grpSpPr>
        <p:sp>
          <p:nvSpPr>
            <p:cNvPr id="14" name="TextBox 13"/>
            <p:cNvSpPr txBox="1"/>
            <p:nvPr/>
          </p:nvSpPr>
          <p:spPr>
            <a:xfrm>
              <a:off x="5648241" y="2147024"/>
              <a:ext cx="2929173" cy="459224"/>
            </a:xfrm>
            <a:prstGeom prst="rect">
              <a:avLst/>
            </a:prstGeom>
            <a:noFill/>
          </p:spPr>
          <p:txBody>
            <a:bodyPr wrap="square" lIns="179212" tIns="143371" rIns="179212" bIns="143371"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896030">
                <a:defRPr/>
              </a:pPr>
              <a:r>
                <a:rPr lang="en-US" sz="1764" b="1" kern="0" dirty="0">
                  <a:solidFill>
                    <a:schemeClr val="tx1"/>
                  </a:solidFill>
                  <a:latin typeface="+mj-lt"/>
                  <a:cs typeface="Arial Bold" panose="020B0704020202020204" pitchFamily="34" charset="0"/>
                </a:rPr>
                <a:t>Web Apps</a:t>
              </a:r>
            </a:p>
          </p:txBody>
        </p:sp>
        <p:sp>
          <p:nvSpPr>
            <p:cNvPr id="15" name="TextBox 14"/>
            <p:cNvSpPr txBox="1"/>
            <p:nvPr/>
          </p:nvSpPr>
          <p:spPr>
            <a:xfrm>
              <a:off x="5434663" y="2575226"/>
              <a:ext cx="3380957" cy="414051"/>
            </a:xfrm>
            <a:prstGeom prst="rect">
              <a:avLst/>
            </a:prstGeom>
            <a:noFill/>
          </p:spPr>
          <p:txBody>
            <a:bodyPr wrap="square" lIns="182754" rIns="182754" rtlCol="0">
              <a:spAutoFit/>
            </a:bodyPr>
            <a:lstStyle/>
            <a:p>
              <a:pPr algn="ctr" defTabSz="896030">
                <a:lnSpc>
                  <a:spcPts val="1500"/>
                </a:lnSpc>
                <a:defRPr/>
              </a:pPr>
              <a:r>
                <a:rPr lang="en-US" sz="1400" kern="0" dirty="0">
                  <a:latin typeface="+mj-lt"/>
                  <a:cs typeface="Arial" panose="020B0604020202020204" pitchFamily="34" charset="0"/>
                </a:rPr>
                <a:t>Web apps that scale </a:t>
              </a:r>
              <a:br>
                <a:rPr lang="en-US" sz="1400" kern="0" dirty="0">
                  <a:latin typeface="+mj-lt"/>
                  <a:cs typeface="Arial" panose="020B0604020202020204" pitchFamily="34" charset="0"/>
                </a:rPr>
              </a:br>
              <a:r>
                <a:rPr lang="en-US" sz="1400" kern="0" dirty="0">
                  <a:latin typeface="+mj-lt"/>
                  <a:cs typeface="Arial" panose="020B0604020202020204" pitchFamily="34" charset="0"/>
                </a:rPr>
                <a:t>with your business</a:t>
              </a:r>
            </a:p>
          </p:txBody>
        </p:sp>
        <p:pic>
          <p:nvPicPr>
            <p:cNvPr id="18" name="Picture 17"/>
            <p:cNvPicPr>
              <a:picLocks noChangeAspect="1"/>
            </p:cNvPicPr>
            <p:nvPr/>
          </p:nvPicPr>
          <p:blipFill>
            <a:blip r:embed="rId5">
              <a:duotone>
                <a:prstClr val="black"/>
                <a:srgbClr val="00ABEB">
                  <a:tint val="45000"/>
                  <a:satMod val="400000"/>
                </a:srgbClr>
              </a:duotone>
              <a:lum bright="-20000" contrast="-20000"/>
            </a:blip>
            <a:stretch>
              <a:fillRect/>
            </a:stretch>
          </p:blipFill>
          <p:spPr>
            <a:xfrm>
              <a:off x="6781285" y="1339128"/>
              <a:ext cx="724282" cy="707395"/>
            </a:xfrm>
            <a:prstGeom prst="rect">
              <a:avLst/>
            </a:prstGeom>
          </p:spPr>
        </p:pic>
      </p:grpSp>
      <p:grpSp>
        <p:nvGrpSpPr>
          <p:cNvPr id="19" name="Group 18"/>
          <p:cNvGrpSpPr/>
          <p:nvPr/>
        </p:nvGrpSpPr>
        <p:grpSpPr>
          <a:xfrm>
            <a:off x="8707597" y="1381905"/>
            <a:ext cx="3044641" cy="1956350"/>
            <a:chOff x="8642021" y="1291297"/>
            <a:chExt cx="2635146" cy="1697979"/>
          </a:xfrm>
        </p:grpSpPr>
        <p:sp>
          <p:nvSpPr>
            <p:cNvPr id="20" name="TextBox 19"/>
            <p:cNvSpPr txBox="1"/>
            <p:nvPr/>
          </p:nvSpPr>
          <p:spPr>
            <a:xfrm>
              <a:off x="8642022" y="2147024"/>
              <a:ext cx="2635145" cy="459224"/>
            </a:xfrm>
            <a:prstGeom prst="rect">
              <a:avLst/>
            </a:prstGeom>
            <a:noFill/>
          </p:spPr>
          <p:txBody>
            <a:bodyPr wrap="square" lIns="179212" tIns="143371" rIns="179212" bIns="143371"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896030">
                <a:defRPr/>
              </a:pPr>
              <a:r>
                <a:rPr lang="en-US" sz="1764" b="1" kern="0" dirty="0">
                  <a:solidFill>
                    <a:schemeClr val="tx1"/>
                  </a:solidFill>
                  <a:latin typeface="+mj-lt"/>
                  <a:cs typeface="Arial Bold" panose="020B0704020202020204" pitchFamily="34" charset="0"/>
                </a:rPr>
                <a:t>Mobile</a:t>
              </a:r>
              <a:r>
                <a:rPr lang="en-US" sz="1764" kern="0" dirty="0">
                  <a:solidFill>
                    <a:schemeClr val="tx1"/>
                  </a:solidFill>
                  <a:latin typeface="Arial Bold" panose="020B0704020202020204" pitchFamily="34" charset="0"/>
                  <a:cs typeface="Arial Bold" panose="020B0704020202020204" pitchFamily="34" charset="0"/>
                </a:rPr>
                <a:t> Apps</a:t>
              </a:r>
            </a:p>
          </p:txBody>
        </p:sp>
        <p:sp>
          <p:nvSpPr>
            <p:cNvPr id="21" name="TextBox 20"/>
            <p:cNvSpPr txBox="1"/>
            <p:nvPr/>
          </p:nvSpPr>
          <p:spPr>
            <a:xfrm>
              <a:off x="8642021" y="2575226"/>
              <a:ext cx="2635145" cy="414050"/>
            </a:xfrm>
            <a:prstGeom prst="rect">
              <a:avLst/>
            </a:prstGeom>
            <a:noFill/>
          </p:spPr>
          <p:txBody>
            <a:bodyPr wrap="square" lIns="182754" rIns="18275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896030">
                <a:lnSpc>
                  <a:spcPts val="1529"/>
                </a:lnSpc>
                <a:defRPr/>
              </a:pPr>
              <a:r>
                <a:rPr lang="en-US" sz="1400" dirty="0">
                  <a:solidFill>
                    <a:schemeClr val="tx1"/>
                  </a:solidFill>
                  <a:latin typeface="+mj-lt"/>
                  <a:cs typeface="Arial" panose="020B0604020202020204" pitchFamily="34" charset="0"/>
                </a:rPr>
                <a:t>Build Mobile apps </a:t>
              </a:r>
              <a:br>
                <a:rPr lang="en-US" sz="1400" dirty="0">
                  <a:solidFill>
                    <a:schemeClr val="tx1"/>
                  </a:solidFill>
                  <a:latin typeface="+mj-lt"/>
                  <a:cs typeface="Arial" panose="020B0604020202020204" pitchFamily="34" charset="0"/>
                </a:rPr>
              </a:br>
              <a:r>
                <a:rPr lang="en-US" sz="1400" dirty="0">
                  <a:solidFill>
                    <a:schemeClr val="tx1"/>
                  </a:solidFill>
                  <a:latin typeface="+mj-lt"/>
                  <a:cs typeface="Arial" panose="020B0604020202020204" pitchFamily="34" charset="0"/>
                </a:rPr>
                <a:t>for any device</a:t>
              </a:r>
            </a:p>
          </p:txBody>
        </p:sp>
        <p:pic>
          <p:nvPicPr>
            <p:cNvPr id="22" name="Picture 21"/>
            <p:cNvPicPr>
              <a:picLocks noChangeAspect="1"/>
            </p:cNvPicPr>
            <p:nvPr/>
          </p:nvPicPr>
          <p:blipFill>
            <a:blip r:embed="rId6">
              <a:duotone>
                <a:prstClr val="black"/>
                <a:srgbClr val="00ABEB">
                  <a:tint val="45000"/>
                  <a:satMod val="400000"/>
                </a:srgbClr>
              </a:duotone>
              <a:lum bright="-20000" contrast="-20000"/>
            </a:blip>
            <a:stretch>
              <a:fillRect/>
            </a:stretch>
          </p:blipFill>
          <p:spPr>
            <a:xfrm>
              <a:off x="9633371" y="1291297"/>
              <a:ext cx="556237" cy="798699"/>
            </a:xfrm>
            <a:prstGeom prst="rect">
              <a:avLst/>
            </a:prstGeom>
          </p:spPr>
        </p:pic>
      </p:grpSp>
      <p:cxnSp>
        <p:nvCxnSpPr>
          <p:cNvPr id="23" name="Straight Connector 22"/>
          <p:cNvCxnSpPr/>
          <p:nvPr/>
        </p:nvCxnSpPr>
        <p:spPr>
          <a:xfrm>
            <a:off x="8781618" y="1534325"/>
            <a:ext cx="0" cy="4049200"/>
          </a:xfrm>
          <a:prstGeom prst="line">
            <a:avLst/>
          </a:prstGeom>
          <a:noFill/>
          <a:ln w="9525" cap="flat" cmpd="sng" algn="ctr">
            <a:solidFill>
              <a:srgbClr val="00ABEB"/>
            </a:solidFill>
            <a:prstDash val="solid"/>
            <a:headEnd type="none"/>
            <a:tailEnd type="none"/>
          </a:ln>
          <a:effectLst/>
        </p:spPr>
      </p:cxnSp>
      <p:cxnSp>
        <p:nvCxnSpPr>
          <p:cNvPr id="24" name="Straight Connector 23"/>
          <p:cNvCxnSpPr/>
          <p:nvPr/>
        </p:nvCxnSpPr>
        <p:spPr>
          <a:xfrm>
            <a:off x="6018755" y="3501197"/>
            <a:ext cx="5405517" cy="0"/>
          </a:xfrm>
          <a:prstGeom prst="line">
            <a:avLst/>
          </a:prstGeom>
          <a:noFill/>
          <a:ln w="9525" cap="flat" cmpd="sng" algn="ctr">
            <a:solidFill>
              <a:srgbClr val="00ABEB"/>
            </a:solidFill>
            <a:prstDash val="solid"/>
            <a:headEnd type="none"/>
            <a:tailEnd type="none"/>
          </a:ln>
          <a:effectLst/>
        </p:spPr>
      </p:cxnSp>
      <p:grpSp>
        <p:nvGrpSpPr>
          <p:cNvPr id="25" name="Group 24"/>
          <p:cNvGrpSpPr/>
          <p:nvPr/>
        </p:nvGrpSpPr>
        <p:grpSpPr>
          <a:xfrm>
            <a:off x="5961592" y="3796183"/>
            <a:ext cx="3044640" cy="1888166"/>
            <a:chOff x="5839825" y="1775527"/>
            <a:chExt cx="2635145" cy="1638799"/>
          </a:xfrm>
        </p:grpSpPr>
        <p:pic>
          <p:nvPicPr>
            <p:cNvPr id="26" name="Picture 25"/>
            <p:cNvPicPr>
              <a:picLocks noChangeAspect="1"/>
            </p:cNvPicPr>
            <p:nvPr/>
          </p:nvPicPr>
          <p:blipFill>
            <a:blip r:embed="rId7">
              <a:duotone>
                <a:prstClr val="black"/>
                <a:srgbClr val="00ABEB">
                  <a:tint val="45000"/>
                  <a:satMod val="400000"/>
                </a:srgbClr>
              </a:duotone>
              <a:lum bright="-20000" contrast="-20000"/>
            </a:blip>
            <a:stretch>
              <a:fillRect/>
            </a:stretch>
          </p:blipFill>
          <p:spPr>
            <a:xfrm>
              <a:off x="6822364" y="1775527"/>
              <a:ext cx="727774" cy="726962"/>
            </a:xfrm>
            <a:prstGeom prst="rect">
              <a:avLst/>
            </a:prstGeom>
          </p:spPr>
        </p:pic>
        <p:sp>
          <p:nvSpPr>
            <p:cNvPr id="27" name="TextBox 26"/>
            <p:cNvSpPr txBox="1"/>
            <p:nvPr/>
          </p:nvSpPr>
          <p:spPr>
            <a:xfrm>
              <a:off x="5839825" y="2575724"/>
              <a:ext cx="2635145" cy="459224"/>
            </a:xfrm>
            <a:prstGeom prst="rect">
              <a:avLst/>
            </a:prstGeom>
            <a:noFill/>
          </p:spPr>
          <p:txBody>
            <a:bodyPr wrap="square" lIns="179212" tIns="143371" rIns="179212" bIns="143371" rtlCol="0">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896030">
                <a:defRPr/>
              </a:pPr>
              <a:r>
                <a:rPr lang="en-US" sz="1764" b="1" kern="0" dirty="0">
                  <a:solidFill>
                    <a:schemeClr val="tx1"/>
                  </a:solidFill>
                  <a:latin typeface="+mj-lt"/>
                  <a:cs typeface="Arial Bold" panose="020B0704020202020204" pitchFamily="34" charset="0"/>
                </a:rPr>
                <a:t>LOGIC Apps</a:t>
              </a:r>
            </a:p>
          </p:txBody>
        </p:sp>
        <p:sp>
          <p:nvSpPr>
            <p:cNvPr id="28" name="TextBox 27"/>
            <p:cNvSpPr txBox="1"/>
            <p:nvPr/>
          </p:nvSpPr>
          <p:spPr>
            <a:xfrm>
              <a:off x="5839825" y="3000276"/>
              <a:ext cx="2635145" cy="414050"/>
            </a:xfrm>
            <a:prstGeom prst="rect">
              <a:avLst/>
            </a:prstGeom>
            <a:noFill/>
          </p:spPr>
          <p:txBody>
            <a:bodyPr wrap="square" lIns="182754" rIns="182754" rtlCol="0">
              <a:spAutoFit/>
            </a:bodyPr>
            <a:lstStyle>
              <a:defPPr>
                <a:defRPr lang="en-US"/>
              </a:defPPr>
              <a:lvl1pPr algn="ctr">
                <a:lnSpc>
                  <a:spcPts val="1530"/>
                </a:lnSpc>
                <a:defRPr sz="1428" kern="0">
                  <a:gradFill>
                    <a:gsLst>
                      <a:gs pos="0">
                        <a:schemeClr val="tx2">
                          <a:lumMod val="75000"/>
                        </a:schemeClr>
                      </a:gs>
                      <a:gs pos="100000">
                        <a:schemeClr val="tx2">
                          <a:lumMod val="75000"/>
                        </a:schemeClr>
                      </a:gs>
                    </a:gsLst>
                    <a:lin ang="5400000" scaled="0"/>
                  </a:gradFill>
                  <a:latin typeface="Segoe UI Light"/>
                </a:defRPr>
              </a:lvl1pPr>
            </a:lstStyle>
            <a:p>
              <a:pPr defTabSz="896030">
                <a:lnSpc>
                  <a:spcPts val="1529"/>
                </a:lnSpc>
                <a:defRPr/>
              </a:pPr>
              <a:r>
                <a:rPr lang="en-US" sz="1400" dirty="0">
                  <a:solidFill>
                    <a:schemeClr val="tx1"/>
                  </a:solidFill>
                  <a:latin typeface="+mj-lt"/>
                  <a:cs typeface="Arial" panose="020B0604020202020204" pitchFamily="34" charset="0"/>
                </a:rPr>
                <a:t>Automate business process across SaaS and on-premises </a:t>
              </a:r>
            </a:p>
          </p:txBody>
        </p:sp>
      </p:grpSp>
      <p:sp>
        <p:nvSpPr>
          <p:cNvPr id="29" name="Rectangle 28"/>
          <p:cNvSpPr/>
          <p:nvPr/>
        </p:nvSpPr>
        <p:spPr bwMode="auto">
          <a:xfrm>
            <a:off x="200401" y="1048602"/>
            <a:ext cx="4660997" cy="4920629"/>
          </a:xfrm>
          <a:prstGeom prst="rect">
            <a:avLst/>
          </a:prstGeom>
          <a:solidFill>
            <a:srgbClr val="002060"/>
          </a:solidFill>
          <a:ln w="9525" cap="flat" cmpd="sng" algn="ctr">
            <a:noFill/>
            <a:prstDash val="solid"/>
            <a:headEnd type="none" w="med" len="med"/>
            <a:tailEnd type="none" w="med" len="med"/>
          </a:ln>
          <a:effectLst/>
        </p:spPr>
        <p:txBody>
          <a:bodyPr vert="horz" wrap="square" lIns="89602" tIns="44802" rIns="89602" bIns="44802" numCol="1" rtlCol="0" anchor="b" anchorCtr="0" compatLnSpc="1">
            <a:prstTxWarp prst="textNoShape">
              <a:avLst/>
            </a:prstTxWarp>
          </a:bodyPr>
          <a:lstStyle/>
          <a:p>
            <a:pPr algn="ctr" defTabSz="895736">
              <a:defRPr/>
            </a:pPr>
            <a:r>
              <a:rPr lang="en-US" sz="2800" kern="0" dirty="0">
                <a:gradFill>
                  <a:gsLst>
                    <a:gs pos="0">
                      <a:srgbClr val="FFFFFF"/>
                    </a:gs>
                    <a:gs pos="100000">
                      <a:srgbClr val="FFFFFF"/>
                    </a:gs>
                  </a:gsLst>
                  <a:lin ang="5400000" scaled="0"/>
                </a:gradFill>
                <a:latin typeface="+mj-lt"/>
              </a:rPr>
              <a:t>Application Services</a:t>
            </a:r>
          </a:p>
        </p:txBody>
      </p:sp>
      <p:grpSp>
        <p:nvGrpSpPr>
          <p:cNvPr id="30" name="Group 29"/>
          <p:cNvGrpSpPr/>
          <p:nvPr/>
        </p:nvGrpSpPr>
        <p:grpSpPr>
          <a:xfrm>
            <a:off x="681239" y="1647103"/>
            <a:ext cx="3660206" cy="3643536"/>
            <a:chOff x="827088" y="-3463925"/>
            <a:chExt cx="3833812" cy="3816350"/>
          </a:xfrm>
          <a:solidFill>
            <a:srgbClr val="00ABEB"/>
          </a:solidFill>
        </p:grpSpPr>
        <p:sp>
          <p:nvSpPr>
            <p:cNvPr id="31"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30">
                <a:defRPr/>
              </a:pPr>
              <a:endParaRPr lang="en-US" sz="1729" kern="0">
                <a:solidFill>
                  <a:srgbClr val="292929"/>
                </a:solidFill>
                <a:latin typeface="Segoe UI"/>
              </a:endParaRPr>
            </a:p>
          </p:txBody>
        </p:sp>
        <p:sp>
          <p:nvSpPr>
            <p:cNvPr id="32"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30">
                <a:defRPr/>
              </a:pPr>
              <a:endParaRPr lang="en-US" sz="1729" kern="0">
                <a:solidFill>
                  <a:srgbClr val="292929"/>
                </a:solidFill>
                <a:latin typeface="Segoe UI"/>
              </a:endParaRPr>
            </a:p>
          </p:txBody>
        </p:sp>
        <p:sp>
          <p:nvSpPr>
            <p:cNvPr id="3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30">
                <a:defRPr/>
              </a:pPr>
              <a:endParaRPr lang="en-US" sz="1729" kern="0">
                <a:solidFill>
                  <a:srgbClr val="292929"/>
                </a:solidFill>
                <a:latin typeface="Segoe UI"/>
              </a:endParaRPr>
            </a:p>
          </p:txBody>
        </p:sp>
        <p:sp>
          <p:nvSpPr>
            <p:cNvPr id="3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30">
                <a:defRPr/>
              </a:pPr>
              <a:endParaRPr lang="en-US" sz="1729" kern="0">
                <a:solidFill>
                  <a:srgbClr val="292929"/>
                </a:solidFill>
                <a:latin typeface="Segoe UI"/>
              </a:endParaRPr>
            </a:p>
          </p:txBody>
        </p:sp>
        <p:sp>
          <p:nvSpPr>
            <p:cNvPr id="3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30">
                <a:defRPr/>
              </a:pPr>
              <a:endParaRPr lang="en-US" sz="1729" kern="0">
                <a:solidFill>
                  <a:srgbClr val="292929"/>
                </a:solidFill>
                <a:latin typeface="Segoe UI"/>
              </a:endParaRPr>
            </a:p>
          </p:txBody>
        </p:sp>
        <p:sp>
          <p:nvSpPr>
            <p:cNvPr id="3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30">
                <a:defRPr/>
              </a:pPr>
              <a:endParaRPr lang="en-US" sz="1729" kern="0">
                <a:solidFill>
                  <a:srgbClr val="292929"/>
                </a:solidFill>
                <a:latin typeface="Segoe UI"/>
              </a:endParaRPr>
            </a:p>
          </p:txBody>
        </p:sp>
        <p:sp>
          <p:nvSpPr>
            <p:cNvPr id="3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30">
                <a:defRPr/>
              </a:pPr>
              <a:endParaRPr lang="en-US" sz="1729" kern="0">
                <a:solidFill>
                  <a:srgbClr val="292929"/>
                </a:solidFill>
                <a:latin typeface="Segoe UI"/>
              </a:endParaRPr>
            </a:p>
          </p:txBody>
        </p:sp>
        <p:sp>
          <p:nvSpPr>
            <p:cNvPr id="3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5" tIns="43921" rIns="87845" bIns="43921" numCol="1" anchor="t" anchorCtr="0" compatLnSpc="1">
              <a:prstTxWarp prst="textNoShape">
                <a:avLst/>
              </a:prstTxWarp>
            </a:bodyPr>
            <a:lstStyle/>
            <a:p>
              <a:pPr defTabSz="896030">
                <a:defRPr/>
              </a:pPr>
              <a:endParaRPr lang="en-US" sz="1729" kern="0">
                <a:solidFill>
                  <a:srgbClr val="292929"/>
                </a:solidFill>
                <a:latin typeface="Segoe UI"/>
              </a:endParaRPr>
            </a:p>
          </p:txBody>
        </p:sp>
      </p:grpSp>
    </p:spTree>
    <p:extLst>
      <p:ext uri="{BB962C8B-B14F-4D97-AF65-F5344CB8AC3E}">
        <p14:creationId xmlns:p14="http://schemas.microsoft.com/office/powerpoint/2010/main" val="328976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lstStyle/>
          <a:p>
            <a:r>
              <a:rPr lang="en-US" dirty="0"/>
              <a:t>Web Apps That Scale</a:t>
            </a:r>
          </a:p>
        </p:txBody>
      </p:sp>
      <p:sp>
        <p:nvSpPr>
          <p:cNvPr id="5"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Code in your favorite language and IDE –</a:t>
            </a:r>
            <a:br>
              <a:rPr lang="en-US" sz="2800" dirty="0"/>
            </a:br>
            <a:r>
              <a:rPr lang="en-US" sz="2800" dirty="0"/>
              <a:t>.NET, </a:t>
            </a:r>
            <a:r>
              <a:rPr lang="en-US" sz="2800" dirty="0" err="1"/>
              <a:t>NodeJS</a:t>
            </a:r>
            <a:r>
              <a:rPr lang="en-US" sz="2800" dirty="0"/>
              <a:t>, PHP, Python, or Java – to</a:t>
            </a:r>
            <a:br>
              <a:rPr lang="en-US" sz="2800" dirty="0"/>
            </a:br>
            <a:r>
              <a:rPr lang="en-US" sz="2800" dirty="0"/>
              <a:t>build web apps and APIs faster than ever</a:t>
            </a:r>
          </a:p>
          <a:p>
            <a:r>
              <a:rPr lang="en-US" sz="2800" dirty="0"/>
              <a:t>Be more agile with continuous integration</a:t>
            </a:r>
            <a:br>
              <a:rPr lang="en-US" sz="2800" dirty="0"/>
            </a:br>
            <a:r>
              <a:rPr lang="en-US" sz="2800" dirty="0"/>
              <a:t>using Visual Studio Team Services or</a:t>
            </a:r>
            <a:br>
              <a:rPr lang="en-US" sz="2800" dirty="0"/>
            </a:br>
            <a:r>
              <a:rPr lang="en-US" sz="2800" dirty="0"/>
              <a:t>GitHub and with live-site debugging</a:t>
            </a:r>
          </a:p>
          <a:p>
            <a:r>
              <a:rPr lang="en-US" sz="2800" dirty="0"/>
              <a:t>Easily scale applications on-demand with</a:t>
            </a:r>
            <a:br>
              <a:rPr lang="en-US" sz="2800" dirty="0"/>
            </a:br>
            <a:r>
              <a:rPr lang="en-US" sz="2800" dirty="0"/>
              <a:t>high availability</a:t>
            </a:r>
          </a:p>
        </p:txBody>
      </p:sp>
      <p:pic>
        <p:nvPicPr>
          <p:cNvPr id="6" name="Picture 5"/>
          <p:cNvPicPr>
            <a:picLocks noChangeAspect="1"/>
          </p:cNvPicPr>
          <p:nvPr/>
        </p:nvPicPr>
        <p:blipFill>
          <a:blip r:embed="rId3"/>
          <a:stretch>
            <a:fillRect/>
          </a:stretch>
        </p:blipFill>
        <p:spPr>
          <a:xfrm>
            <a:off x="7653867" y="1828799"/>
            <a:ext cx="4375504" cy="3631089"/>
          </a:xfrm>
          <a:prstGeom prst="rect">
            <a:avLst/>
          </a:prstGeom>
        </p:spPr>
      </p:pic>
    </p:spTree>
    <p:extLst>
      <p:ext uri="{BB962C8B-B14F-4D97-AF65-F5344CB8AC3E}">
        <p14:creationId xmlns:p14="http://schemas.microsoft.com/office/powerpoint/2010/main" val="397557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Build engaging mobile apps for iOS, Android, and</a:t>
            </a:r>
            <a:br>
              <a:rPr lang="en-US" sz="2800" dirty="0"/>
            </a:br>
            <a:r>
              <a:rPr lang="en-US" sz="2800" dirty="0"/>
              <a:t>Windows</a:t>
            </a:r>
          </a:p>
          <a:p>
            <a:r>
              <a:rPr lang="en-US" sz="2800" dirty="0"/>
              <a:t>Easily add corporate sign-on, and securely connect</a:t>
            </a:r>
            <a:br>
              <a:rPr lang="en-US" sz="2800" dirty="0"/>
            </a:br>
            <a:r>
              <a:rPr lang="en-US" sz="2800" dirty="0"/>
              <a:t>to </a:t>
            </a:r>
            <a:r>
              <a:rPr lang="en-US" sz="2800" dirty="0" err="1"/>
              <a:t>on-premise</a:t>
            </a:r>
            <a:r>
              <a:rPr lang="en-US" sz="2800" dirty="0"/>
              <a:t> resources</a:t>
            </a:r>
          </a:p>
          <a:p>
            <a:r>
              <a:rPr lang="en-US" sz="2800" dirty="0"/>
              <a:t>Create robust apps that remain useful when there</a:t>
            </a:r>
            <a:br>
              <a:rPr lang="en-US" sz="2800" dirty="0"/>
            </a:br>
            <a:r>
              <a:rPr lang="en-US" sz="2800" dirty="0"/>
              <a:t>are network issues, so users can create and modify</a:t>
            </a:r>
            <a:br>
              <a:rPr lang="en-US" sz="2800" dirty="0"/>
            </a:br>
            <a:r>
              <a:rPr lang="en-US" sz="2800" dirty="0"/>
              <a:t>data even when they are offline</a:t>
            </a:r>
          </a:p>
          <a:p>
            <a:r>
              <a:rPr lang="en-US" sz="2800" dirty="0"/>
              <a:t>Broadcast personalized push notifications to millions</a:t>
            </a:r>
            <a:br>
              <a:rPr lang="en-US" sz="2800" dirty="0"/>
            </a:br>
            <a:r>
              <a:rPr lang="en-US" sz="2800" dirty="0"/>
              <a:t>in minutes</a:t>
            </a:r>
          </a:p>
        </p:txBody>
      </p:sp>
      <p:pic>
        <p:nvPicPr>
          <p:cNvPr id="6" name="Picture 5"/>
          <p:cNvPicPr>
            <a:picLocks noChangeAspect="1"/>
          </p:cNvPicPr>
          <p:nvPr/>
        </p:nvPicPr>
        <p:blipFill>
          <a:blip r:embed="rId3"/>
          <a:stretch>
            <a:fillRect/>
          </a:stretch>
        </p:blipFill>
        <p:spPr>
          <a:xfrm>
            <a:off x="7696200" y="1281849"/>
            <a:ext cx="4939674" cy="4902323"/>
          </a:xfrm>
          <a:prstGeom prst="rect">
            <a:avLst/>
          </a:prstGeom>
        </p:spPr>
      </p:pic>
      <p:sp>
        <p:nvSpPr>
          <p:cNvPr id="3" name="Title 2"/>
          <p:cNvSpPr>
            <a:spLocks noGrp="1"/>
          </p:cNvSpPr>
          <p:nvPr>
            <p:ph type="title"/>
          </p:nvPr>
        </p:nvSpPr>
        <p:spPr/>
        <p:txBody>
          <a:bodyPr/>
          <a:lstStyle/>
          <a:p>
            <a:r>
              <a:rPr lang="en-US" dirty="0"/>
              <a:t>Engaging Mobile Apps</a:t>
            </a:r>
          </a:p>
        </p:txBody>
      </p:sp>
    </p:spTree>
    <p:extLst>
      <p:ext uri="{BB962C8B-B14F-4D97-AF65-F5344CB8AC3E}">
        <p14:creationId xmlns:p14="http://schemas.microsoft.com/office/powerpoint/2010/main" val="180928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 App </a:t>
            </a:r>
            <a:r>
              <a:rPr lang="en-US" dirty="0"/>
              <a:t>Services Deeper Dive – Websites</a:t>
            </a:r>
          </a:p>
        </p:txBody>
      </p:sp>
      <p:sp>
        <p:nvSpPr>
          <p:cNvPr id="3" name="Content Placeholder 2"/>
          <p:cNvSpPr>
            <a:spLocks noGrp="1"/>
          </p:cNvSpPr>
          <p:nvPr>
            <p:ph idx="1"/>
          </p:nvPr>
        </p:nvSpPr>
        <p:spPr/>
        <p:txBody>
          <a:bodyPr/>
          <a:lstStyle/>
          <a:p>
            <a:r>
              <a:rPr lang="en-US" dirty="0"/>
              <a:t>VS Tools for Websites</a:t>
            </a:r>
          </a:p>
          <a:p>
            <a:r>
              <a:rPr lang="en-US" dirty="0"/>
              <a:t>Logging and Debugging</a:t>
            </a:r>
          </a:p>
          <a:p>
            <a:r>
              <a:rPr lang="en-US" dirty="0"/>
              <a:t>Application Insights</a:t>
            </a:r>
          </a:p>
          <a:p>
            <a:r>
              <a:rPr lang="en-US" dirty="0"/>
              <a:t>Continuous Integration</a:t>
            </a:r>
          </a:p>
          <a:p>
            <a:r>
              <a:rPr lang="en-US" dirty="0"/>
              <a:t>Kudu Management</a:t>
            </a:r>
          </a:p>
          <a:p>
            <a:endParaRPr lang="en-US" dirty="0"/>
          </a:p>
        </p:txBody>
      </p:sp>
    </p:spTree>
    <p:extLst>
      <p:ext uri="{BB962C8B-B14F-4D97-AF65-F5344CB8AC3E}">
        <p14:creationId xmlns:p14="http://schemas.microsoft.com/office/powerpoint/2010/main" val="2097161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Quickly build and consume APIs in the cloud using</a:t>
            </a:r>
            <a:br>
              <a:rPr lang="en-US" sz="2800" dirty="0"/>
            </a:br>
            <a:r>
              <a:rPr lang="en-US" sz="2800" dirty="0"/>
              <a:t>the language of your choice</a:t>
            </a:r>
          </a:p>
          <a:p>
            <a:r>
              <a:rPr lang="en-US" sz="2800" dirty="0"/>
              <a:t>Secure APIs with Active Directory, single sign-on,</a:t>
            </a:r>
            <a:br>
              <a:rPr lang="en-US" sz="2800" dirty="0"/>
            </a:br>
            <a:r>
              <a:rPr lang="en-US" sz="2800" dirty="0"/>
              <a:t>and </a:t>
            </a:r>
            <a:r>
              <a:rPr lang="en-US" sz="2800" dirty="0" err="1"/>
              <a:t>oAuth</a:t>
            </a:r>
            <a:endParaRPr lang="en-US" sz="2800" dirty="0"/>
          </a:p>
          <a:p>
            <a:r>
              <a:rPr lang="en-US" sz="2800" dirty="0"/>
              <a:t>Generate client proxies or APIs in your language of</a:t>
            </a:r>
            <a:br>
              <a:rPr lang="en-US" sz="2800" dirty="0"/>
            </a:br>
            <a:r>
              <a:rPr lang="en-US" sz="2800" dirty="0"/>
              <a:t>choice</a:t>
            </a:r>
          </a:p>
          <a:p>
            <a:r>
              <a:rPr lang="en-US" sz="2800" dirty="0"/>
              <a:t>Mashup existing enterprise APIs</a:t>
            </a:r>
          </a:p>
          <a:p>
            <a:r>
              <a:rPr lang="en-US" sz="2800" dirty="0"/>
              <a:t>Integrate with API Management and Logic Apps</a:t>
            </a:r>
          </a:p>
        </p:txBody>
      </p:sp>
      <p:pic>
        <p:nvPicPr>
          <p:cNvPr id="8" name="Picture 7"/>
          <p:cNvPicPr>
            <a:picLocks noChangeAspect="1"/>
          </p:cNvPicPr>
          <p:nvPr/>
        </p:nvPicPr>
        <p:blipFill>
          <a:blip r:embed="rId3"/>
          <a:stretch>
            <a:fillRect/>
          </a:stretch>
        </p:blipFill>
        <p:spPr>
          <a:xfrm>
            <a:off x="8954173" y="1676400"/>
            <a:ext cx="2007618" cy="1092518"/>
          </a:xfrm>
          <a:prstGeom prst="rect">
            <a:avLst/>
          </a:prstGeom>
        </p:spPr>
      </p:pic>
      <p:pic>
        <p:nvPicPr>
          <p:cNvPr id="9" name="Picture 8"/>
          <p:cNvPicPr>
            <a:picLocks noChangeAspect="1"/>
          </p:cNvPicPr>
          <p:nvPr/>
        </p:nvPicPr>
        <p:blipFill>
          <a:blip r:embed="rId4"/>
          <a:stretch>
            <a:fillRect/>
          </a:stretch>
        </p:blipFill>
        <p:spPr>
          <a:xfrm>
            <a:off x="9234305" y="3226468"/>
            <a:ext cx="1447353" cy="933776"/>
          </a:xfrm>
          <a:prstGeom prst="rect">
            <a:avLst/>
          </a:prstGeom>
        </p:spPr>
      </p:pic>
      <p:pic>
        <p:nvPicPr>
          <p:cNvPr id="10" name="Picture 9"/>
          <p:cNvPicPr>
            <a:picLocks noChangeAspect="1"/>
          </p:cNvPicPr>
          <p:nvPr/>
        </p:nvPicPr>
        <p:blipFill>
          <a:blip r:embed="rId5"/>
          <a:stretch>
            <a:fillRect/>
          </a:stretch>
        </p:blipFill>
        <p:spPr>
          <a:xfrm>
            <a:off x="8790760" y="4617794"/>
            <a:ext cx="2334440" cy="1213909"/>
          </a:xfrm>
          <a:prstGeom prst="rect">
            <a:avLst/>
          </a:prstGeom>
        </p:spPr>
      </p:pic>
      <p:sp>
        <p:nvSpPr>
          <p:cNvPr id="2" name="Title 1"/>
          <p:cNvSpPr>
            <a:spLocks noGrp="1"/>
          </p:cNvSpPr>
          <p:nvPr>
            <p:ph type="title"/>
          </p:nvPr>
        </p:nvSpPr>
        <p:spPr/>
        <p:txBody>
          <a:bodyPr/>
          <a:lstStyle/>
          <a:p>
            <a:r>
              <a:rPr lang="en-US" dirty="0"/>
              <a:t>API Apps That Connect</a:t>
            </a:r>
          </a:p>
        </p:txBody>
      </p:sp>
    </p:spTree>
    <p:extLst>
      <p:ext uri="{BB962C8B-B14F-4D97-AF65-F5344CB8AC3E}">
        <p14:creationId xmlns:p14="http://schemas.microsoft.com/office/powerpoint/2010/main" val="335420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fade">
                                      <p:cBhvr>
                                        <p:cTn id="27"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Create business processes and workflows visually</a:t>
            </a:r>
          </a:p>
          <a:p>
            <a:r>
              <a:rPr lang="en-US" sz="2800" dirty="0"/>
              <a:t>Deliver integration capabilities in web, mobile,</a:t>
            </a:r>
            <a:br>
              <a:rPr lang="en-US" sz="2800" dirty="0"/>
            </a:br>
            <a:r>
              <a:rPr lang="en-US" sz="2800" dirty="0"/>
              <a:t>and API apps</a:t>
            </a:r>
          </a:p>
          <a:p>
            <a:r>
              <a:rPr lang="en-US" sz="2800" dirty="0"/>
              <a:t>Integrate with your SaaS and enterprise applications</a:t>
            </a:r>
          </a:p>
          <a:p>
            <a:r>
              <a:rPr lang="en-US" sz="2800" dirty="0"/>
              <a:t>Automate EAI, B2B, and business processes</a:t>
            </a:r>
          </a:p>
          <a:p>
            <a:r>
              <a:rPr lang="en-US" sz="2800" dirty="0"/>
              <a:t>Connect to on-premises data</a:t>
            </a:r>
          </a:p>
        </p:txBody>
      </p:sp>
      <p:pic>
        <p:nvPicPr>
          <p:cNvPr id="11" name="Picture 10"/>
          <p:cNvPicPr>
            <a:picLocks noChangeAspect="1"/>
          </p:cNvPicPr>
          <p:nvPr/>
        </p:nvPicPr>
        <p:blipFill>
          <a:blip r:embed="rId3"/>
          <a:stretch>
            <a:fillRect/>
          </a:stretch>
        </p:blipFill>
        <p:spPr>
          <a:xfrm>
            <a:off x="8840152" y="1248633"/>
            <a:ext cx="2381128" cy="1307286"/>
          </a:xfrm>
          <a:prstGeom prst="rect">
            <a:avLst/>
          </a:prstGeom>
        </p:spPr>
      </p:pic>
      <p:pic>
        <p:nvPicPr>
          <p:cNvPr id="12" name="Picture 11"/>
          <p:cNvPicPr>
            <a:picLocks noChangeAspect="1"/>
          </p:cNvPicPr>
          <p:nvPr/>
        </p:nvPicPr>
        <p:blipFill>
          <a:blip r:embed="rId4"/>
          <a:stretch>
            <a:fillRect/>
          </a:stretch>
        </p:blipFill>
        <p:spPr>
          <a:xfrm>
            <a:off x="9283695" y="2818470"/>
            <a:ext cx="1494041" cy="1400664"/>
          </a:xfrm>
          <a:prstGeom prst="rect">
            <a:avLst/>
          </a:prstGeom>
        </p:spPr>
      </p:pic>
      <p:pic>
        <p:nvPicPr>
          <p:cNvPr id="13" name="Picture 12"/>
          <p:cNvPicPr>
            <a:picLocks noChangeAspect="1"/>
          </p:cNvPicPr>
          <p:nvPr/>
        </p:nvPicPr>
        <p:blipFill>
          <a:blip r:embed="rId5"/>
          <a:stretch>
            <a:fillRect/>
          </a:stretch>
        </p:blipFill>
        <p:spPr>
          <a:xfrm>
            <a:off x="8816807" y="4481685"/>
            <a:ext cx="2427817" cy="1680797"/>
          </a:xfrm>
          <a:prstGeom prst="rect">
            <a:avLst/>
          </a:prstGeom>
        </p:spPr>
      </p:pic>
      <p:sp>
        <p:nvSpPr>
          <p:cNvPr id="2" name="Title 1"/>
          <p:cNvSpPr>
            <a:spLocks noGrp="1"/>
          </p:cNvSpPr>
          <p:nvPr>
            <p:ph type="title"/>
          </p:nvPr>
        </p:nvSpPr>
        <p:spPr/>
        <p:txBody>
          <a:bodyPr/>
          <a:lstStyle/>
          <a:p>
            <a:r>
              <a:rPr lang="en-US" dirty="0"/>
              <a:t>Workflow Logic Apps for Integration</a:t>
            </a:r>
          </a:p>
        </p:txBody>
      </p:sp>
    </p:spTree>
    <p:extLst>
      <p:ext uri="{BB962C8B-B14F-4D97-AF65-F5344CB8AC3E}">
        <p14:creationId xmlns:p14="http://schemas.microsoft.com/office/powerpoint/2010/main" val="304492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fade">
                                      <p:cBhvr>
                                        <p:cTn id="27" dur="500"/>
                                        <p:tgtEl>
                                          <p:spTgt spid="1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1874CD"/>
                </a:solidFill>
              </a:rPr>
              <a:t>Understanding Azure Resources</a:t>
            </a:r>
          </a:p>
        </p:txBody>
      </p:sp>
      <p:sp>
        <p:nvSpPr>
          <p:cNvPr id="7" name="Content Placeholder 6"/>
          <p:cNvSpPr>
            <a:spLocks noGrp="1"/>
          </p:cNvSpPr>
          <p:nvPr>
            <p:ph sz="half" idx="2"/>
          </p:nvPr>
        </p:nvSpPr>
        <p:spPr>
          <a:xfrm>
            <a:off x="609600" y="1600200"/>
            <a:ext cx="8991600" cy="4495800"/>
          </a:xfrm>
        </p:spPr>
        <p:txBody>
          <a:bodyPr/>
          <a:lstStyle/>
          <a:p>
            <a:r>
              <a:rPr lang="en-US" sz="2800" dirty="0"/>
              <a:t>App Services</a:t>
            </a:r>
          </a:p>
          <a:p>
            <a:pPr lvl="1"/>
            <a:r>
              <a:rPr lang="en-US" sz="2400" dirty="0"/>
              <a:t>Web, Mobile, Logic or Flow Apps</a:t>
            </a:r>
          </a:p>
          <a:p>
            <a:r>
              <a:rPr lang="en-US" sz="2800" dirty="0"/>
              <a:t>App Service Plans</a:t>
            </a:r>
          </a:p>
          <a:p>
            <a:pPr lvl="1"/>
            <a:r>
              <a:rPr lang="en-US" sz="2400" dirty="0"/>
              <a:t>Managed compute infrastructure for your App Services</a:t>
            </a:r>
          </a:p>
          <a:p>
            <a:pPr lvl="1"/>
            <a:r>
              <a:rPr lang="en-US" sz="2400" dirty="0"/>
              <a:t>Hosting configuration</a:t>
            </a:r>
          </a:p>
          <a:p>
            <a:r>
              <a:rPr lang="en-US" sz="2800" dirty="0"/>
              <a:t>Resource Groups</a:t>
            </a:r>
          </a:p>
          <a:p>
            <a:pPr lvl="1"/>
            <a:r>
              <a:rPr lang="en-US" sz="2400" dirty="0"/>
              <a:t>Logical containers for organizing and managing azure resources</a:t>
            </a:r>
            <a:endParaRPr lang="en-US" sz="2400" b="1" dirty="0"/>
          </a:p>
        </p:txBody>
      </p:sp>
    </p:spTree>
    <p:extLst>
      <p:ext uri="{BB962C8B-B14F-4D97-AF65-F5344CB8AC3E}">
        <p14:creationId xmlns:p14="http://schemas.microsoft.com/office/powerpoint/2010/main" val="154725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fade">
                                      <p:cBhvr>
                                        <p:cTn id="15" dur="500"/>
                                        <p:tgtEl>
                                          <p:spTgt spid="7">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fade">
                                      <p:cBhvr>
                                        <p:cTn id="18" dur="500"/>
                                        <p:tgtEl>
                                          <p:spTgt spid="7">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xEl>
                                              <p:pRg st="6" end="6"/>
                                            </p:txEl>
                                          </p:spTgt>
                                        </p:tgtEl>
                                        <p:attrNameLst>
                                          <p:attrName>style.visibility</p:attrName>
                                        </p:attrNameLst>
                                      </p:cBhvr>
                                      <p:to>
                                        <p:strVal val="visible"/>
                                      </p:to>
                                    </p:set>
                                    <p:animEffect transition="in" filter="fade">
                                      <p:cBhvr>
                                        <p:cTn id="26"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3"/>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Provision a Web App</a:t>
            </a:r>
          </a:p>
        </p:txBody>
      </p:sp>
      <p:sp>
        <p:nvSpPr>
          <p:cNvPr id="6" name="Content Placeholder 5"/>
          <p:cNvSpPr>
            <a:spLocks noGrp="1"/>
          </p:cNvSpPr>
          <p:nvPr>
            <p:ph idx="1"/>
          </p:nvPr>
        </p:nvSpPr>
        <p:spPr/>
        <p:txBody>
          <a:bodyPr/>
          <a:lstStyle/>
          <a:p>
            <a:pPr marL="0" indent="0">
              <a:buNone/>
            </a:pPr>
            <a:r>
              <a:rPr lang="en-US" dirty="0"/>
              <a:t>Visual Studio</a:t>
            </a:r>
          </a:p>
          <a:p>
            <a:pPr marL="300031" lvl="1" indent="0">
              <a:buNone/>
            </a:pPr>
            <a:r>
              <a:rPr lang="en-US" dirty="0"/>
              <a:t>Using the Azure 2.x SDK tools installed you can provision and deploy to an Azure Web App Service</a:t>
            </a:r>
          </a:p>
          <a:p>
            <a:pPr marL="0" indent="0">
              <a:buNone/>
            </a:pPr>
            <a:r>
              <a:rPr lang="en-US" dirty="0"/>
              <a:t>“Classic” management portal</a:t>
            </a:r>
          </a:p>
          <a:p>
            <a:pPr marL="300031" lvl="1" indent="0">
              <a:buNone/>
            </a:pPr>
            <a:r>
              <a:rPr lang="en-US" dirty="0">
                <a:hlinkClick r:id="rId2"/>
              </a:rPr>
              <a:t>http://manage.windowsazure.com</a:t>
            </a:r>
            <a:r>
              <a:rPr lang="en-US" dirty="0"/>
              <a:t> </a:t>
            </a:r>
          </a:p>
          <a:p>
            <a:pPr marL="0" indent="0">
              <a:buNone/>
            </a:pPr>
            <a:r>
              <a:rPr lang="en-US" dirty="0"/>
              <a:t>“New” resource management portal</a:t>
            </a:r>
          </a:p>
          <a:p>
            <a:pPr marL="300031" lvl="1" indent="0">
              <a:buNone/>
            </a:pPr>
            <a:r>
              <a:rPr lang="en-US" dirty="0">
                <a:hlinkClick r:id="rId3"/>
              </a:rPr>
              <a:t>http://portal.azure.com</a:t>
            </a:r>
            <a:r>
              <a:rPr lang="en-US" dirty="0"/>
              <a:t> </a:t>
            </a:r>
          </a:p>
        </p:txBody>
      </p:sp>
    </p:spTree>
    <p:extLst>
      <p:ext uri="{BB962C8B-B14F-4D97-AF65-F5344CB8AC3E}">
        <p14:creationId xmlns:p14="http://schemas.microsoft.com/office/powerpoint/2010/main" val="41486176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Web App – Visual Studio</a:t>
            </a:r>
          </a:p>
        </p:txBody>
      </p:sp>
      <p:sp>
        <p:nvSpPr>
          <p:cNvPr id="3" name="Text Placeholder 2"/>
          <p:cNvSpPr>
            <a:spLocks noGrp="1"/>
          </p:cNvSpPr>
          <p:nvPr>
            <p:ph type="body" idx="1"/>
          </p:nvPr>
        </p:nvSpPr>
        <p:spPr/>
        <p:txBody>
          <a:bodyPr/>
          <a:lstStyle/>
          <a:p>
            <a:r>
              <a:rPr lang="en-US" dirty="0"/>
              <a:t>Using Visual Studio</a:t>
            </a:r>
          </a:p>
        </p:txBody>
      </p:sp>
      <p:sp>
        <p:nvSpPr>
          <p:cNvPr id="4" name="Content Placeholder 3"/>
          <p:cNvSpPr>
            <a:spLocks noGrp="1"/>
          </p:cNvSpPr>
          <p:nvPr>
            <p:ph sz="half" idx="2"/>
          </p:nvPr>
        </p:nvSpPr>
        <p:spPr/>
        <p:txBody>
          <a:bodyPr/>
          <a:lstStyle/>
          <a:p>
            <a:r>
              <a:rPr lang="en-US" dirty="0"/>
              <a:t>From the project in Visual Studio right click and go to Publish.</a:t>
            </a:r>
          </a:p>
          <a:p>
            <a:endParaRPr lang="en-US" dirty="0"/>
          </a:p>
          <a:p>
            <a:r>
              <a:rPr lang="en-US" dirty="0"/>
              <a:t>You can create new Web Apps or use existing ones</a:t>
            </a:r>
          </a:p>
          <a:p>
            <a:endParaRPr lang="en-US" dirty="0"/>
          </a:p>
        </p:txBody>
      </p:sp>
      <p:sp>
        <p:nvSpPr>
          <p:cNvPr id="5" name="Text Placeholder 4"/>
          <p:cNvSpPr>
            <a:spLocks noGrp="1"/>
          </p:cNvSpPr>
          <p:nvPr>
            <p:ph type="body" sz="quarter" idx="10"/>
          </p:nvPr>
        </p:nvSpPr>
        <p:spPr/>
        <p:txBody>
          <a:bodyPr/>
          <a:lstStyle/>
          <a:p>
            <a:endParaRPr lang="en-US"/>
          </a:p>
        </p:txBody>
      </p:sp>
      <p:pic>
        <p:nvPicPr>
          <p:cNvPr id="8" name="Picture 4" descr="C:\Users\Mike\AppData\Local\Temp\SNAGHTMLa32f73a.PNG"/>
          <p:cNvPicPr>
            <a:picLocks noGrp="1" noChangeAspect="1" noChangeArrowheads="1"/>
          </p:cNvPicPr>
          <p:nvPr>
            <p:ph sz="quarter" idx="4"/>
          </p:nvPr>
        </p:nvPicPr>
        <p:blipFill>
          <a:blip r:embed="rId2" cstate="print">
            <a:extLst>
              <a:ext uri="{28A0092B-C50C-407E-A947-70E740481C1C}">
                <a14:useLocalDpi xmlns:a14="http://schemas.microsoft.com/office/drawing/2010/main" val="0"/>
              </a:ext>
            </a:extLst>
          </a:blip>
          <a:stretch>
            <a:fillRect/>
          </a:stretch>
        </p:blipFill>
        <p:spPr bwMode="auto">
          <a:xfrm>
            <a:off x="6096000" y="2399042"/>
            <a:ext cx="5486400" cy="336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750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800" dirty="0"/>
              <a:t>Using Azure Management Portal – </a:t>
            </a:r>
            <a:r>
              <a:rPr lang="en-US" sz="2800" dirty="0">
                <a:solidFill>
                  <a:srgbClr val="1874CD"/>
                </a:solidFill>
                <a:hlinkClick r:id="rId3"/>
              </a:rPr>
              <a:t>http://portal.azure.com</a:t>
            </a:r>
            <a:r>
              <a:rPr lang="en-US" sz="2800" dirty="0"/>
              <a:t/>
            </a:r>
            <a:br>
              <a:rPr lang="en-US" sz="2800" dirty="0"/>
            </a:br>
            <a:endParaRPr lang="en-US" sz="2800" dirty="0"/>
          </a:p>
          <a:p>
            <a:r>
              <a:rPr lang="en-US" sz="2800" dirty="0"/>
              <a:t>Create an empty website or a solution</a:t>
            </a:r>
            <a:br>
              <a:rPr lang="en-US" sz="2800" dirty="0"/>
            </a:br>
            <a:r>
              <a:rPr lang="en-US" sz="2800" dirty="0"/>
              <a:t>made up of multiple resources</a:t>
            </a:r>
          </a:p>
          <a:p>
            <a:r>
              <a:rPr lang="en-US" sz="2800" dirty="0"/>
              <a:t>Uses “Resource Groups” to group</a:t>
            </a:r>
            <a:br>
              <a:rPr lang="en-US" sz="2800" dirty="0"/>
            </a:br>
            <a:r>
              <a:rPr lang="en-US" sz="2800" dirty="0"/>
              <a:t>resources that share the same lifecycle</a:t>
            </a:r>
            <a:br>
              <a:rPr lang="en-US" sz="2800" dirty="0"/>
            </a:br>
            <a:r>
              <a:rPr lang="en-US" sz="2800" dirty="0"/>
              <a:t>for management</a:t>
            </a:r>
          </a:p>
        </p:txBody>
      </p:sp>
      <p:pic>
        <p:nvPicPr>
          <p:cNvPr id="8" name="Picture 7"/>
          <p:cNvPicPr>
            <a:picLocks noChangeAspect="1"/>
          </p:cNvPicPr>
          <p:nvPr/>
        </p:nvPicPr>
        <p:blipFill>
          <a:blip r:embed="rId4"/>
          <a:stretch>
            <a:fillRect/>
          </a:stretch>
        </p:blipFill>
        <p:spPr>
          <a:xfrm>
            <a:off x="7316094" y="2286000"/>
            <a:ext cx="4266306" cy="4026112"/>
          </a:xfrm>
          <a:prstGeom prst="rect">
            <a:avLst/>
          </a:prstGeom>
        </p:spPr>
      </p:pic>
      <p:sp>
        <p:nvSpPr>
          <p:cNvPr id="2" name="Title 1"/>
          <p:cNvSpPr>
            <a:spLocks noGrp="1"/>
          </p:cNvSpPr>
          <p:nvPr>
            <p:ph type="title"/>
          </p:nvPr>
        </p:nvSpPr>
        <p:spPr/>
        <p:txBody>
          <a:bodyPr/>
          <a:lstStyle/>
          <a:p>
            <a:r>
              <a:rPr lang="en-US" dirty="0"/>
              <a:t>Creating a Web App</a:t>
            </a:r>
          </a:p>
        </p:txBody>
      </p:sp>
    </p:spTree>
    <p:extLst>
      <p:ext uri="{BB962C8B-B14F-4D97-AF65-F5344CB8AC3E}">
        <p14:creationId xmlns:p14="http://schemas.microsoft.com/office/powerpoint/2010/main" val="156313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 Web App – Classic Portal</a:t>
            </a:r>
          </a:p>
        </p:txBody>
      </p:sp>
      <p:sp>
        <p:nvSpPr>
          <p:cNvPr id="3" name="Text Placeholder 2"/>
          <p:cNvSpPr>
            <a:spLocks noGrp="1"/>
          </p:cNvSpPr>
          <p:nvPr>
            <p:ph type="body" idx="1"/>
          </p:nvPr>
        </p:nvSpPr>
        <p:spPr>
          <a:xfrm>
            <a:off x="609600" y="1874838"/>
            <a:ext cx="5486400" cy="639762"/>
          </a:xfrm>
        </p:spPr>
        <p:txBody>
          <a:bodyPr/>
          <a:lstStyle/>
          <a:p>
            <a:r>
              <a:rPr lang="en-US" dirty="0"/>
              <a:t>Classic Management Portal – </a:t>
            </a:r>
            <a:r>
              <a:rPr lang="en-US" dirty="0">
                <a:hlinkClick r:id="rId2"/>
              </a:rPr>
              <a:t>https://manage.windowsazure.com</a:t>
            </a:r>
            <a:r>
              <a:rPr lang="en-US" dirty="0"/>
              <a:t> </a:t>
            </a:r>
          </a:p>
        </p:txBody>
      </p:sp>
      <p:sp>
        <p:nvSpPr>
          <p:cNvPr id="4" name="Content Placeholder 3"/>
          <p:cNvSpPr>
            <a:spLocks noGrp="1"/>
          </p:cNvSpPr>
          <p:nvPr>
            <p:ph sz="half" idx="2"/>
          </p:nvPr>
        </p:nvSpPr>
        <p:spPr>
          <a:xfrm>
            <a:off x="609600" y="2749550"/>
            <a:ext cx="5486400" cy="3575050"/>
          </a:xfrm>
        </p:spPr>
        <p:txBody>
          <a:bodyPr/>
          <a:lstStyle/>
          <a:p>
            <a:pPr>
              <a:lnSpc>
                <a:spcPct val="150000"/>
              </a:lnSpc>
            </a:pPr>
            <a:r>
              <a:rPr lang="en-US" dirty="0"/>
              <a:t>Create a basic Web App</a:t>
            </a:r>
          </a:p>
          <a:p>
            <a:pPr>
              <a:lnSpc>
                <a:spcPct val="150000"/>
              </a:lnSpc>
            </a:pPr>
            <a:r>
              <a:rPr lang="en-US" dirty="0"/>
              <a:t>Uses defaults for Resource Group</a:t>
            </a:r>
          </a:p>
          <a:p>
            <a:pPr>
              <a:lnSpc>
                <a:spcPct val="150000"/>
              </a:lnSpc>
            </a:pPr>
            <a:r>
              <a:rPr lang="en-US" dirty="0"/>
              <a:t>Little choice of service plan options</a:t>
            </a:r>
          </a:p>
          <a:p>
            <a:pPr>
              <a:lnSpc>
                <a:spcPct val="150000"/>
              </a:lnSpc>
            </a:pPr>
            <a:endParaRPr lang="en-US" dirty="0"/>
          </a:p>
        </p:txBody>
      </p:sp>
      <p:pic>
        <p:nvPicPr>
          <p:cNvPr id="8" name="Content Placeholder 7"/>
          <p:cNvPicPr>
            <a:picLocks noGrp="1" noChangeAspect="1"/>
          </p:cNvPicPr>
          <p:nvPr>
            <p:ph sz="quarter" idx="4"/>
          </p:nvPr>
        </p:nvPicPr>
        <p:blipFill>
          <a:blip r:embed="rId3"/>
          <a:stretch>
            <a:fillRect/>
          </a:stretch>
        </p:blipFill>
        <p:spPr>
          <a:xfrm>
            <a:off x="6626347" y="2292350"/>
            <a:ext cx="4425705" cy="3575050"/>
          </a:xfrm>
          <a:prstGeom prst="rect">
            <a:avLst/>
          </a:prstGeom>
        </p:spPr>
      </p:pic>
    </p:spTree>
    <p:extLst>
      <p:ext uri="{BB962C8B-B14F-4D97-AF65-F5344CB8AC3E}">
        <p14:creationId xmlns:p14="http://schemas.microsoft.com/office/powerpoint/2010/main" val="662400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Portal – Tools &amp; Configuration</a:t>
            </a:r>
          </a:p>
        </p:txBody>
      </p:sp>
      <p:sp>
        <p:nvSpPr>
          <p:cNvPr id="8" name="Content Placeholder 7"/>
          <p:cNvSpPr>
            <a:spLocks noGrp="1"/>
          </p:cNvSpPr>
          <p:nvPr>
            <p:ph sz="half" idx="1"/>
          </p:nvPr>
        </p:nvSpPr>
        <p:spPr>
          <a:xfrm>
            <a:off x="609600" y="1295400"/>
            <a:ext cx="2743200" cy="4953000"/>
          </a:xfrm>
        </p:spPr>
        <p:style>
          <a:lnRef idx="2">
            <a:schemeClr val="accent1"/>
          </a:lnRef>
          <a:fillRef idx="1">
            <a:schemeClr val="lt1"/>
          </a:fillRef>
          <a:effectRef idx="0">
            <a:schemeClr val="accent1"/>
          </a:effectRef>
          <a:fontRef idx="minor">
            <a:schemeClr val="dk1"/>
          </a:fontRef>
        </p:style>
        <p:txBody>
          <a:bodyPr/>
          <a:lstStyle/>
          <a:p>
            <a:pPr marL="0" indent="0">
              <a:spcBef>
                <a:spcPts val="184"/>
              </a:spcBef>
              <a:buNone/>
            </a:pPr>
            <a:r>
              <a:rPr lang="en-US" sz="1600" b="1" dirty="0"/>
              <a:t>General</a:t>
            </a:r>
          </a:p>
          <a:p>
            <a:pPr>
              <a:spcBef>
                <a:spcPts val="184"/>
              </a:spcBef>
              <a:buFontTx/>
              <a:buChar char="-"/>
            </a:pPr>
            <a:r>
              <a:rPr lang="en-US" sz="1600" dirty="0"/>
              <a:t>Overview</a:t>
            </a:r>
          </a:p>
          <a:p>
            <a:pPr>
              <a:spcBef>
                <a:spcPts val="184"/>
              </a:spcBef>
              <a:buFontTx/>
              <a:buChar char="-"/>
            </a:pPr>
            <a:r>
              <a:rPr lang="en-US" sz="1600" dirty="0"/>
              <a:t>Activity Log</a:t>
            </a:r>
          </a:p>
          <a:p>
            <a:pPr>
              <a:spcBef>
                <a:spcPts val="184"/>
              </a:spcBef>
              <a:buFontTx/>
              <a:buChar char="-"/>
            </a:pPr>
            <a:r>
              <a:rPr lang="en-US" sz="1600" dirty="0"/>
              <a:t>Access Control (IAM)</a:t>
            </a:r>
          </a:p>
          <a:p>
            <a:pPr>
              <a:spcBef>
                <a:spcPts val="184"/>
              </a:spcBef>
              <a:buFontTx/>
              <a:buChar char="-"/>
            </a:pPr>
            <a:r>
              <a:rPr lang="en-US" sz="1600" dirty="0"/>
              <a:t>Tags</a:t>
            </a:r>
          </a:p>
          <a:p>
            <a:pPr>
              <a:spcBef>
                <a:spcPts val="184"/>
              </a:spcBef>
              <a:buFontTx/>
              <a:buChar char="-"/>
            </a:pPr>
            <a:r>
              <a:rPr lang="en-US" sz="1600" dirty="0"/>
              <a:t>Diagnose &amp; Solve Problems</a:t>
            </a:r>
          </a:p>
          <a:p>
            <a:pPr marL="0" indent="0">
              <a:spcBef>
                <a:spcPts val="184"/>
              </a:spcBef>
              <a:buNone/>
            </a:pPr>
            <a:r>
              <a:rPr lang="en-US" sz="1600" b="1" dirty="0"/>
              <a:t>App Deployment</a:t>
            </a:r>
          </a:p>
          <a:p>
            <a:pPr>
              <a:spcBef>
                <a:spcPts val="184"/>
              </a:spcBef>
              <a:buFontTx/>
              <a:buChar char="-"/>
            </a:pPr>
            <a:r>
              <a:rPr lang="en-US" sz="1600" dirty="0" err="1"/>
              <a:t>Quickstart</a:t>
            </a:r>
            <a:endParaRPr lang="en-US" sz="1600" dirty="0"/>
          </a:p>
          <a:p>
            <a:pPr>
              <a:spcBef>
                <a:spcPts val="184"/>
              </a:spcBef>
              <a:buFontTx/>
              <a:buChar char="-"/>
            </a:pPr>
            <a:r>
              <a:rPr lang="en-US" sz="1600" dirty="0"/>
              <a:t>Deployment credentials</a:t>
            </a:r>
          </a:p>
          <a:p>
            <a:pPr>
              <a:spcBef>
                <a:spcPts val="184"/>
              </a:spcBef>
              <a:buFontTx/>
              <a:buChar char="-"/>
            </a:pPr>
            <a:r>
              <a:rPr lang="en-US" sz="1600" dirty="0"/>
              <a:t>Deployment Slots</a:t>
            </a:r>
          </a:p>
          <a:p>
            <a:pPr>
              <a:spcBef>
                <a:spcPts val="184"/>
              </a:spcBef>
              <a:buFontTx/>
              <a:buChar char="-"/>
            </a:pPr>
            <a:r>
              <a:rPr lang="en-US" sz="1600" dirty="0"/>
              <a:t>Deployment Options</a:t>
            </a:r>
          </a:p>
          <a:p>
            <a:pPr>
              <a:spcBef>
                <a:spcPts val="184"/>
              </a:spcBef>
              <a:buFontTx/>
              <a:buChar char="-"/>
            </a:pPr>
            <a:r>
              <a:rPr lang="en-US" sz="1600" dirty="0"/>
              <a:t>Continuous Delivery (Preview)</a:t>
            </a:r>
          </a:p>
          <a:p>
            <a:pPr marL="0" indent="0">
              <a:spcBef>
                <a:spcPts val="184"/>
              </a:spcBef>
              <a:buNone/>
            </a:pPr>
            <a:r>
              <a:rPr lang="en-US" sz="1600" b="1" dirty="0"/>
              <a:t>Settings</a:t>
            </a:r>
          </a:p>
          <a:p>
            <a:pPr>
              <a:spcBef>
                <a:spcPts val="184"/>
              </a:spcBef>
              <a:buFontTx/>
              <a:buChar char="-"/>
            </a:pPr>
            <a:r>
              <a:rPr lang="en-US" sz="1600" dirty="0"/>
              <a:t>Application Settings</a:t>
            </a:r>
          </a:p>
          <a:p>
            <a:pPr>
              <a:spcBef>
                <a:spcPts val="184"/>
              </a:spcBef>
              <a:buFontTx/>
              <a:buChar char="-"/>
            </a:pPr>
            <a:r>
              <a:rPr lang="en-US" sz="1600" dirty="0"/>
              <a:t>Authentication (ACS)</a:t>
            </a:r>
          </a:p>
          <a:p>
            <a:pPr>
              <a:spcBef>
                <a:spcPts val="184"/>
              </a:spcBef>
              <a:buFontTx/>
              <a:buChar char="-"/>
            </a:pPr>
            <a:r>
              <a:rPr lang="en-US" sz="1600" dirty="0"/>
              <a:t>Backups</a:t>
            </a:r>
          </a:p>
          <a:p>
            <a:pPr>
              <a:spcBef>
                <a:spcPts val="184"/>
              </a:spcBef>
              <a:buFontTx/>
              <a:buChar char="-"/>
            </a:pPr>
            <a:r>
              <a:rPr lang="en-US" sz="1600" dirty="0"/>
              <a:t>Custom Domains</a:t>
            </a:r>
          </a:p>
          <a:p>
            <a:pPr marL="0" indent="0">
              <a:spcBef>
                <a:spcPts val="184"/>
              </a:spcBef>
              <a:buNone/>
            </a:pPr>
            <a:endParaRPr lang="en-US" sz="1600" dirty="0"/>
          </a:p>
        </p:txBody>
      </p:sp>
      <p:sp>
        <p:nvSpPr>
          <p:cNvPr id="10" name="Content Placeholder 7"/>
          <p:cNvSpPr>
            <a:spLocks noGrp="1"/>
          </p:cNvSpPr>
          <p:nvPr>
            <p:ph sz="half" idx="2"/>
          </p:nvPr>
        </p:nvSpPr>
        <p:spPr>
          <a:xfrm>
            <a:off x="3467100" y="1295400"/>
            <a:ext cx="2743200" cy="4953000"/>
          </a:xfrm>
        </p:spPr>
        <p:style>
          <a:lnRef idx="2">
            <a:schemeClr val="accent1"/>
          </a:lnRef>
          <a:fillRef idx="1">
            <a:schemeClr val="lt1"/>
          </a:fillRef>
          <a:effectRef idx="0">
            <a:schemeClr val="accent1"/>
          </a:effectRef>
          <a:fontRef idx="minor">
            <a:schemeClr val="dk1"/>
          </a:fontRef>
        </p:style>
        <p:txBody>
          <a:bodyPr/>
          <a:lstStyle/>
          <a:p>
            <a:pPr>
              <a:buFontTx/>
              <a:buChar char="-"/>
            </a:pPr>
            <a:r>
              <a:rPr lang="en-US" sz="1600" dirty="0"/>
              <a:t>SSL Certificates</a:t>
            </a:r>
          </a:p>
          <a:p>
            <a:pPr>
              <a:buFontTx/>
              <a:buChar char="-"/>
            </a:pPr>
            <a:r>
              <a:rPr lang="en-US" sz="1600" dirty="0"/>
              <a:t>Networking</a:t>
            </a:r>
          </a:p>
          <a:p>
            <a:pPr>
              <a:buFontTx/>
              <a:buChar char="-"/>
            </a:pPr>
            <a:r>
              <a:rPr lang="en-US" sz="1600" dirty="0"/>
              <a:t>Scale Up</a:t>
            </a:r>
          </a:p>
          <a:p>
            <a:pPr>
              <a:buFontTx/>
              <a:buChar char="-"/>
            </a:pPr>
            <a:r>
              <a:rPr lang="en-US" sz="1600" dirty="0"/>
              <a:t>Scale Out</a:t>
            </a:r>
          </a:p>
          <a:p>
            <a:pPr>
              <a:buFontTx/>
              <a:buChar char="-"/>
            </a:pPr>
            <a:r>
              <a:rPr lang="en-US" sz="1600" dirty="0"/>
              <a:t>Security Scanning</a:t>
            </a:r>
          </a:p>
          <a:p>
            <a:pPr>
              <a:buFontTx/>
              <a:buChar char="-"/>
            </a:pPr>
            <a:r>
              <a:rPr lang="en-US" sz="1600" dirty="0"/>
              <a:t>Web Jobs</a:t>
            </a:r>
          </a:p>
          <a:p>
            <a:pPr>
              <a:buFontTx/>
              <a:buChar char="-"/>
            </a:pPr>
            <a:r>
              <a:rPr lang="en-US" sz="1600" dirty="0"/>
              <a:t>Push</a:t>
            </a:r>
          </a:p>
          <a:p>
            <a:pPr>
              <a:buFontTx/>
              <a:buChar char="-"/>
            </a:pPr>
            <a:r>
              <a:rPr lang="en-US" sz="1600" dirty="0"/>
              <a:t>MySQL In App (Preview)</a:t>
            </a:r>
          </a:p>
          <a:p>
            <a:pPr>
              <a:buFontTx/>
              <a:buChar char="-"/>
            </a:pPr>
            <a:r>
              <a:rPr lang="en-US" sz="1600" dirty="0"/>
              <a:t>Properties</a:t>
            </a:r>
          </a:p>
          <a:p>
            <a:pPr>
              <a:buFontTx/>
              <a:buChar char="-"/>
            </a:pPr>
            <a:r>
              <a:rPr lang="en-US" sz="1600" dirty="0"/>
              <a:t>Locks</a:t>
            </a:r>
          </a:p>
          <a:p>
            <a:pPr>
              <a:buFontTx/>
              <a:buChar char="-"/>
            </a:pPr>
            <a:r>
              <a:rPr lang="en-US" sz="1600" dirty="0"/>
              <a:t>Automation Script</a:t>
            </a:r>
          </a:p>
          <a:p>
            <a:pPr marL="0" indent="0">
              <a:buNone/>
            </a:pPr>
            <a:r>
              <a:rPr lang="en-US" sz="1600" b="1" dirty="0"/>
              <a:t>App Service Plan</a:t>
            </a:r>
          </a:p>
          <a:p>
            <a:pPr>
              <a:buFontTx/>
              <a:buChar char="-"/>
            </a:pPr>
            <a:r>
              <a:rPr lang="en-US" sz="1600" dirty="0"/>
              <a:t>App Service Plan</a:t>
            </a:r>
          </a:p>
          <a:p>
            <a:pPr>
              <a:buFontTx/>
              <a:buChar char="-"/>
            </a:pPr>
            <a:r>
              <a:rPr lang="en-US" sz="1600" dirty="0"/>
              <a:t>Quotas</a:t>
            </a:r>
          </a:p>
          <a:p>
            <a:pPr>
              <a:buFontTx/>
              <a:buChar char="-"/>
            </a:pPr>
            <a:r>
              <a:rPr lang="en-US" sz="1600" dirty="0"/>
              <a:t>Change App Service Plan</a:t>
            </a:r>
          </a:p>
          <a:p>
            <a:pPr marL="0" indent="0">
              <a:buNone/>
            </a:pPr>
            <a:endParaRPr lang="en-US" sz="1600" dirty="0"/>
          </a:p>
        </p:txBody>
      </p:sp>
      <p:sp>
        <p:nvSpPr>
          <p:cNvPr id="11" name="Content Placeholder 7"/>
          <p:cNvSpPr>
            <a:spLocks noGrp="1"/>
          </p:cNvSpPr>
          <p:nvPr>
            <p:ph sz="half" idx="4294967295"/>
          </p:nvPr>
        </p:nvSpPr>
        <p:spPr>
          <a:xfrm>
            <a:off x="6324600" y="1295400"/>
            <a:ext cx="2743200" cy="4953000"/>
          </a:xfrm>
        </p:spPr>
        <p:style>
          <a:lnRef idx="2">
            <a:schemeClr val="accent1"/>
          </a:lnRef>
          <a:fillRef idx="1">
            <a:schemeClr val="lt1"/>
          </a:fillRef>
          <a:effectRef idx="0">
            <a:schemeClr val="accent1"/>
          </a:effectRef>
          <a:fontRef idx="minor">
            <a:schemeClr val="dk1"/>
          </a:fontRef>
        </p:style>
        <p:txBody>
          <a:bodyPr/>
          <a:lstStyle/>
          <a:p>
            <a:pPr marL="0" indent="0">
              <a:spcBef>
                <a:spcPts val="184"/>
              </a:spcBef>
              <a:buNone/>
            </a:pPr>
            <a:r>
              <a:rPr lang="en-US" sz="1600" b="1" dirty="0"/>
              <a:t>Development Tools</a:t>
            </a:r>
          </a:p>
          <a:p>
            <a:pPr>
              <a:spcBef>
                <a:spcPts val="184"/>
              </a:spcBef>
              <a:buFontTx/>
              <a:buChar char="-"/>
            </a:pPr>
            <a:r>
              <a:rPr lang="en-US" sz="1600" dirty="0"/>
              <a:t>Clone App</a:t>
            </a:r>
          </a:p>
          <a:p>
            <a:pPr>
              <a:spcBef>
                <a:spcPts val="184"/>
              </a:spcBef>
              <a:buFontTx/>
              <a:buChar char="-"/>
            </a:pPr>
            <a:r>
              <a:rPr lang="en-US" sz="1600" dirty="0"/>
              <a:t>Console</a:t>
            </a:r>
          </a:p>
          <a:p>
            <a:pPr>
              <a:spcBef>
                <a:spcPts val="184"/>
              </a:spcBef>
              <a:buFontTx/>
              <a:buChar char="-"/>
            </a:pPr>
            <a:r>
              <a:rPr lang="en-US" sz="1600" dirty="0"/>
              <a:t>Advanced Tools (Kudu)</a:t>
            </a:r>
          </a:p>
          <a:p>
            <a:pPr>
              <a:spcBef>
                <a:spcPts val="184"/>
              </a:spcBef>
              <a:buFontTx/>
              <a:buChar char="-"/>
            </a:pPr>
            <a:r>
              <a:rPr lang="en-US" sz="1600" dirty="0"/>
              <a:t>App Service Editor (Preview)</a:t>
            </a:r>
          </a:p>
          <a:p>
            <a:pPr>
              <a:spcBef>
                <a:spcPts val="184"/>
              </a:spcBef>
              <a:buFontTx/>
              <a:buChar char="-"/>
            </a:pPr>
            <a:r>
              <a:rPr lang="en-US" sz="1600" dirty="0"/>
              <a:t>Performance test</a:t>
            </a:r>
          </a:p>
          <a:p>
            <a:pPr>
              <a:spcBef>
                <a:spcPts val="184"/>
              </a:spcBef>
              <a:buFontTx/>
              <a:buChar char="-"/>
            </a:pPr>
            <a:r>
              <a:rPr lang="en-US" sz="1600" dirty="0"/>
              <a:t>Resource explorer</a:t>
            </a:r>
          </a:p>
          <a:p>
            <a:pPr>
              <a:spcBef>
                <a:spcPts val="184"/>
              </a:spcBef>
              <a:buFontTx/>
              <a:buChar char="-"/>
            </a:pPr>
            <a:r>
              <a:rPr lang="en-US" sz="1600" dirty="0"/>
              <a:t>PHP Debugging</a:t>
            </a:r>
          </a:p>
          <a:p>
            <a:pPr>
              <a:spcBef>
                <a:spcPts val="184"/>
              </a:spcBef>
              <a:buFontTx/>
              <a:buChar char="-"/>
            </a:pPr>
            <a:r>
              <a:rPr lang="en-US" sz="1600" dirty="0"/>
              <a:t>Testing in Production</a:t>
            </a:r>
          </a:p>
          <a:p>
            <a:pPr>
              <a:spcBef>
                <a:spcPts val="184"/>
              </a:spcBef>
              <a:buFontTx/>
              <a:buChar char="-"/>
            </a:pPr>
            <a:r>
              <a:rPr lang="en-US" sz="1600" dirty="0"/>
              <a:t>Extensions</a:t>
            </a:r>
          </a:p>
          <a:p>
            <a:pPr marL="0" indent="0">
              <a:spcBef>
                <a:spcPts val="184"/>
              </a:spcBef>
              <a:buNone/>
            </a:pPr>
            <a:r>
              <a:rPr lang="en-US" sz="1600" b="1" dirty="0"/>
              <a:t>Mobile</a:t>
            </a:r>
          </a:p>
          <a:p>
            <a:pPr>
              <a:spcBef>
                <a:spcPts val="184"/>
              </a:spcBef>
              <a:buFontTx/>
              <a:buChar char="-"/>
            </a:pPr>
            <a:r>
              <a:rPr lang="en-US" sz="1600" dirty="0"/>
              <a:t>Easy Tables</a:t>
            </a:r>
          </a:p>
          <a:p>
            <a:pPr>
              <a:spcBef>
                <a:spcPts val="184"/>
              </a:spcBef>
              <a:buFontTx/>
              <a:buChar char="-"/>
            </a:pPr>
            <a:r>
              <a:rPr lang="en-US" sz="1600" dirty="0"/>
              <a:t>Easy API’s</a:t>
            </a:r>
          </a:p>
          <a:p>
            <a:pPr>
              <a:spcBef>
                <a:spcPts val="184"/>
              </a:spcBef>
              <a:buFontTx/>
              <a:buChar char="-"/>
            </a:pPr>
            <a:r>
              <a:rPr lang="en-US" sz="1600" dirty="0"/>
              <a:t>Data connections</a:t>
            </a:r>
          </a:p>
          <a:p>
            <a:pPr marL="0" indent="0">
              <a:spcBef>
                <a:spcPts val="184"/>
              </a:spcBef>
              <a:buNone/>
            </a:pPr>
            <a:r>
              <a:rPr lang="en-US" sz="1600" b="1" dirty="0"/>
              <a:t>API</a:t>
            </a:r>
          </a:p>
          <a:p>
            <a:pPr>
              <a:spcBef>
                <a:spcPts val="184"/>
              </a:spcBef>
              <a:buFontTx/>
              <a:buChar char="-"/>
            </a:pPr>
            <a:r>
              <a:rPr lang="en-US" sz="1600" dirty="0"/>
              <a:t>API Definitions</a:t>
            </a:r>
          </a:p>
          <a:p>
            <a:pPr>
              <a:spcBef>
                <a:spcPts val="184"/>
              </a:spcBef>
              <a:buFontTx/>
              <a:buChar char="-"/>
            </a:pPr>
            <a:r>
              <a:rPr lang="en-US" sz="1600" dirty="0"/>
              <a:t>CORS</a:t>
            </a:r>
          </a:p>
          <a:p>
            <a:pPr marL="0" indent="0">
              <a:spcBef>
                <a:spcPts val="184"/>
              </a:spcBef>
              <a:buNone/>
            </a:pPr>
            <a:endParaRPr lang="en-US" sz="1600" dirty="0"/>
          </a:p>
        </p:txBody>
      </p:sp>
      <p:sp>
        <p:nvSpPr>
          <p:cNvPr id="12" name="Content Placeholder 7"/>
          <p:cNvSpPr>
            <a:spLocks noGrp="1"/>
          </p:cNvSpPr>
          <p:nvPr>
            <p:ph sz="half" idx="4294967295"/>
          </p:nvPr>
        </p:nvSpPr>
        <p:spPr>
          <a:xfrm>
            <a:off x="9182100" y="1295400"/>
            <a:ext cx="2743200" cy="4953000"/>
          </a:xfrm>
        </p:spPr>
        <p:style>
          <a:lnRef idx="2">
            <a:schemeClr val="accent1"/>
          </a:lnRef>
          <a:fillRef idx="1">
            <a:schemeClr val="lt1"/>
          </a:fillRef>
          <a:effectRef idx="0">
            <a:schemeClr val="accent1"/>
          </a:effectRef>
          <a:fontRef idx="minor">
            <a:schemeClr val="dk1"/>
          </a:fontRef>
        </p:style>
        <p:txBody>
          <a:bodyPr/>
          <a:lstStyle/>
          <a:p>
            <a:pPr marL="0" indent="0">
              <a:spcBef>
                <a:spcPts val="184"/>
              </a:spcBef>
              <a:buNone/>
            </a:pPr>
            <a:r>
              <a:rPr lang="en-US" sz="1600" b="1" dirty="0"/>
              <a:t>Monitoring</a:t>
            </a:r>
          </a:p>
          <a:p>
            <a:pPr>
              <a:spcBef>
                <a:spcPts val="184"/>
              </a:spcBef>
              <a:buFontTx/>
              <a:buChar char="-"/>
            </a:pPr>
            <a:r>
              <a:rPr lang="en-US" sz="1600" dirty="0"/>
              <a:t>Application Insights</a:t>
            </a:r>
          </a:p>
          <a:p>
            <a:pPr>
              <a:spcBef>
                <a:spcPts val="184"/>
              </a:spcBef>
              <a:buFontTx/>
              <a:buChar char="-"/>
            </a:pPr>
            <a:r>
              <a:rPr lang="en-US" sz="1600" dirty="0"/>
              <a:t>Alerts</a:t>
            </a:r>
          </a:p>
          <a:p>
            <a:pPr>
              <a:spcBef>
                <a:spcPts val="184"/>
              </a:spcBef>
              <a:buFontTx/>
              <a:buChar char="-"/>
            </a:pPr>
            <a:r>
              <a:rPr lang="en-US" sz="1600" dirty="0"/>
              <a:t>Diagnostic Logs</a:t>
            </a:r>
          </a:p>
          <a:p>
            <a:pPr>
              <a:spcBef>
                <a:spcPts val="184"/>
              </a:spcBef>
              <a:buFontTx/>
              <a:buChar char="-"/>
            </a:pPr>
            <a:r>
              <a:rPr lang="en-US" sz="1600" dirty="0"/>
              <a:t>Log Stream</a:t>
            </a:r>
          </a:p>
          <a:p>
            <a:pPr>
              <a:spcBef>
                <a:spcPts val="184"/>
              </a:spcBef>
              <a:buFontTx/>
              <a:buChar char="-"/>
            </a:pPr>
            <a:r>
              <a:rPr lang="en-US" sz="1600" dirty="0"/>
              <a:t>Process Explorer</a:t>
            </a:r>
          </a:p>
          <a:p>
            <a:pPr>
              <a:spcBef>
                <a:spcPts val="184"/>
              </a:spcBef>
              <a:buFontTx/>
              <a:buChar char="-"/>
            </a:pPr>
            <a:r>
              <a:rPr lang="en-US" sz="1600" dirty="0"/>
              <a:t>Metrics per instance (Apps)</a:t>
            </a:r>
          </a:p>
          <a:p>
            <a:pPr>
              <a:spcBef>
                <a:spcPts val="184"/>
              </a:spcBef>
              <a:buFontTx/>
              <a:buChar char="-"/>
            </a:pPr>
            <a:r>
              <a:rPr lang="en-US" sz="1600" dirty="0"/>
              <a:t>Metrics per instance (Svc)</a:t>
            </a:r>
          </a:p>
          <a:p>
            <a:pPr>
              <a:spcBef>
                <a:spcPts val="184"/>
              </a:spcBef>
              <a:buFontTx/>
              <a:buChar char="-"/>
            </a:pPr>
            <a:r>
              <a:rPr lang="en-US" sz="1600" dirty="0"/>
              <a:t>Live HTTP Traffic</a:t>
            </a:r>
          </a:p>
          <a:p>
            <a:pPr>
              <a:spcBef>
                <a:spcPts val="184"/>
              </a:spcBef>
              <a:buFontTx/>
              <a:buChar char="-"/>
            </a:pPr>
            <a:r>
              <a:rPr lang="en-US" sz="1600" dirty="0"/>
              <a:t>Application Events</a:t>
            </a:r>
          </a:p>
          <a:p>
            <a:pPr>
              <a:spcBef>
                <a:spcPts val="184"/>
              </a:spcBef>
              <a:buFontTx/>
              <a:buChar char="-"/>
            </a:pPr>
            <a:r>
              <a:rPr lang="en-US" sz="1600" dirty="0"/>
              <a:t>FREB logs</a:t>
            </a:r>
          </a:p>
          <a:p>
            <a:pPr marL="0" indent="0">
              <a:spcBef>
                <a:spcPts val="184"/>
              </a:spcBef>
              <a:buNone/>
            </a:pPr>
            <a:r>
              <a:rPr lang="en-US" sz="1600" b="1" dirty="0"/>
              <a:t>Support + Troubleshooting</a:t>
            </a:r>
          </a:p>
          <a:p>
            <a:pPr>
              <a:spcBef>
                <a:spcPts val="184"/>
              </a:spcBef>
              <a:buFontTx/>
              <a:buChar char="-"/>
            </a:pPr>
            <a:r>
              <a:rPr lang="en-US" sz="1600" dirty="0"/>
              <a:t>Resource Health</a:t>
            </a:r>
          </a:p>
          <a:p>
            <a:pPr>
              <a:spcBef>
                <a:spcPts val="184"/>
              </a:spcBef>
              <a:buFontTx/>
              <a:buChar char="-"/>
            </a:pPr>
            <a:r>
              <a:rPr lang="en-US" sz="1600" dirty="0"/>
              <a:t>App Service Advisor</a:t>
            </a:r>
          </a:p>
          <a:p>
            <a:pPr>
              <a:spcBef>
                <a:spcPts val="184"/>
              </a:spcBef>
              <a:buFontTx/>
              <a:buChar char="-"/>
            </a:pPr>
            <a:r>
              <a:rPr lang="en-US" sz="1600" dirty="0"/>
              <a:t>Failure History</a:t>
            </a:r>
          </a:p>
          <a:p>
            <a:pPr>
              <a:spcBef>
                <a:spcPts val="184"/>
              </a:spcBef>
              <a:buFontTx/>
              <a:buChar char="-"/>
            </a:pPr>
            <a:r>
              <a:rPr lang="en-US" sz="1600" dirty="0"/>
              <a:t>Diagnostics as a Service</a:t>
            </a:r>
          </a:p>
          <a:p>
            <a:pPr>
              <a:spcBef>
                <a:spcPts val="184"/>
              </a:spcBef>
              <a:buFontTx/>
              <a:buChar char="-"/>
            </a:pPr>
            <a:r>
              <a:rPr lang="en-US" sz="1600" dirty="0"/>
              <a:t>Mitigate</a:t>
            </a:r>
          </a:p>
          <a:p>
            <a:pPr>
              <a:spcBef>
                <a:spcPts val="184"/>
              </a:spcBef>
              <a:buFontTx/>
              <a:buChar char="-"/>
            </a:pPr>
            <a:r>
              <a:rPr lang="en-US" sz="1600" dirty="0"/>
              <a:t>New Support request</a:t>
            </a:r>
          </a:p>
          <a:p>
            <a:pPr marL="0" indent="0">
              <a:spcBef>
                <a:spcPts val="184"/>
              </a:spcBef>
              <a:buNone/>
            </a:pPr>
            <a:endParaRPr lang="en-US" sz="1600" dirty="0"/>
          </a:p>
        </p:txBody>
      </p:sp>
    </p:spTree>
    <p:extLst>
      <p:ext uri="{BB962C8B-B14F-4D97-AF65-F5344CB8AC3E}">
        <p14:creationId xmlns:p14="http://schemas.microsoft.com/office/powerpoint/2010/main" val="4116567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sz="half" idx="2"/>
          </p:nvPr>
        </p:nvSpPr>
        <p:spPr/>
        <p:txBody>
          <a:bodyPr/>
          <a:lstStyle/>
          <a:p>
            <a:r>
              <a:rPr lang="en-US" dirty="0"/>
              <a:t>App Service Provisioning</a:t>
            </a:r>
          </a:p>
        </p:txBody>
      </p:sp>
    </p:spTree>
    <p:extLst>
      <p:ext uri="{BB962C8B-B14F-4D97-AF65-F5344CB8AC3E}">
        <p14:creationId xmlns:p14="http://schemas.microsoft.com/office/powerpoint/2010/main" val="139998478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2B - Settings</a:t>
            </a:r>
          </a:p>
        </p:txBody>
      </p:sp>
    </p:spTree>
    <p:extLst>
      <p:ext uri="{BB962C8B-B14F-4D97-AF65-F5344CB8AC3E}">
        <p14:creationId xmlns:p14="http://schemas.microsoft.com/office/powerpoint/2010/main" val="2798029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 DevOps </a:t>
            </a:r>
            <a:r>
              <a:rPr lang="en-US" dirty="0"/>
              <a:t>101 with Azure and Team </a:t>
            </a:r>
            <a:r>
              <a:rPr lang="en-US" dirty="0" err="1"/>
              <a:t>Svcs</a:t>
            </a:r>
            <a:endParaRPr lang="en-US" dirty="0"/>
          </a:p>
        </p:txBody>
      </p:sp>
      <p:sp>
        <p:nvSpPr>
          <p:cNvPr id="3" name="Content Placeholder 2"/>
          <p:cNvSpPr>
            <a:spLocks noGrp="1"/>
          </p:cNvSpPr>
          <p:nvPr>
            <p:ph idx="1"/>
          </p:nvPr>
        </p:nvSpPr>
        <p:spPr/>
        <p:txBody>
          <a:bodyPr/>
          <a:lstStyle/>
          <a:p>
            <a:r>
              <a:rPr lang="en-US" dirty="0"/>
              <a:t>DevOps overview</a:t>
            </a:r>
          </a:p>
          <a:p>
            <a:r>
              <a:rPr lang="en-US" dirty="0"/>
              <a:t>Managing Work</a:t>
            </a:r>
          </a:p>
          <a:p>
            <a:r>
              <a:rPr lang="en-US" dirty="0"/>
              <a:t>Working with code</a:t>
            </a:r>
          </a:p>
          <a:p>
            <a:r>
              <a:rPr lang="en-US" dirty="0"/>
              <a:t>Build &amp; Test</a:t>
            </a:r>
          </a:p>
          <a:p>
            <a:r>
              <a:rPr lang="en-US" dirty="0"/>
              <a:t>Release Management</a:t>
            </a:r>
          </a:p>
          <a:p>
            <a:r>
              <a:rPr lang="en-US" dirty="0"/>
              <a:t>Extensions</a:t>
            </a:r>
          </a:p>
        </p:txBody>
      </p:sp>
    </p:spTree>
    <p:extLst>
      <p:ext uri="{BB962C8B-B14F-4D97-AF65-F5344CB8AC3E}">
        <p14:creationId xmlns:p14="http://schemas.microsoft.com/office/powerpoint/2010/main" val="3066749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 Settings</a:t>
            </a:r>
          </a:p>
        </p:txBody>
      </p:sp>
      <p:grpSp>
        <p:nvGrpSpPr>
          <p:cNvPr id="9" name="Group 8"/>
          <p:cNvGrpSpPr/>
          <p:nvPr/>
        </p:nvGrpSpPr>
        <p:grpSpPr>
          <a:xfrm>
            <a:off x="1261609" y="1219200"/>
            <a:ext cx="8669249" cy="4882421"/>
            <a:chOff x="1329864" y="1155332"/>
            <a:chExt cx="9545953" cy="5666949"/>
          </a:xfrm>
        </p:grpSpPr>
        <p:pic>
          <p:nvPicPr>
            <p:cNvPr id="10" name="Picture 9"/>
            <p:cNvPicPr>
              <a:picLocks noChangeAspect="1"/>
            </p:cNvPicPr>
            <p:nvPr/>
          </p:nvPicPr>
          <p:blipFill rotWithShape="1">
            <a:blip r:embed="rId3"/>
            <a:srcRect b="50419"/>
            <a:stretch/>
          </p:blipFill>
          <p:spPr>
            <a:xfrm>
              <a:off x="7671447" y="1180487"/>
              <a:ext cx="1571519" cy="5641793"/>
            </a:xfrm>
            <a:prstGeom prst="rect">
              <a:avLst/>
            </a:prstGeom>
          </p:spPr>
          <p:style>
            <a:lnRef idx="2">
              <a:schemeClr val="dk1"/>
            </a:lnRef>
            <a:fillRef idx="1">
              <a:schemeClr val="lt1"/>
            </a:fillRef>
            <a:effectRef idx="0">
              <a:schemeClr val="dk1"/>
            </a:effectRef>
            <a:fontRef idx="minor">
              <a:schemeClr val="dk1"/>
            </a:fontRef>
          </p:style>
        </p:pic>
        <p:pic>
          <p:nvPicPr>
            <p:cNvPr id="11" name="Picture 10"/>
            <p:cNvPicPr>
              <a:picLocks noChangeAspect="1"/>
            </p:cNvPicPr>
            <p:nvPr/>
          </p:nvPicPr>
          <p:blipFill rotWithShape="1">
            <a:blip r:embed="rId3"/>
            <a:srcRect t="49581" b="419"/>
            <a:stretch/>
          </p:blipFill>
          <p:spPr>
            <a:xfrm>
              <a:off x="9319166" y="1180488"/>
              <a:ext cx="1556651" cy="5641793"/>
            </a:xfrm>
            <a:prstGeom prst="rect">
              <a:avLst/>
            </a:prstGeom>
          </p:spPr>
          <p:style>
            <a:lnRef idx="2">
              <a:schemeClr val="dk1"/>
            </a:lnRef>
            <a:fillRef idx="1">
              <a:schemeClr val="lt1"/>
            </a:fillRef>
            <a:effectRef idx="0">
              <a:schemeClr val="dk1"/>
            </a:effectRef>
            <a:fontRef idx="minor">
              <a:schemeClr val="dk1"/>
            </a:fontRef>
          </p:style>
        </p:pic>
        <p:pic>
          <p:nvPicPr>
            <p:cNvPr id="12" name="Picture 11"/>
            <p:cNvPicPr>
              <a:picLocks noChangeAspect="1"/>
            </p:cNvPicPr>
            <p:nvPr/>
          </p:nvPicPr>
          <p:blipFill>
            <a:blip r:embed="rId4"/>
            <a:stretch>
              <a:fillRect/>
            </a:stretch>
          </p:blipFill>
          <p:spPr>
            <a:xfrm>
              <a:off x="1329864" y="1155332"/>
              <a:ext cx="6313875" cy="5666947"/>
            </a:xfrm>
            <a:prstGeom prst="rect">
              <a:avLst/>
            </a:prstGeom>
          </p:spPr>
        </p:pic>
      </p:grpSp>
    </p:spTree>
    <p:extLst>
      <p:ext uri="{BB962C8B-B14F-4D97-AF65-F5344CB8AC3E}">
        <p14:creationId xmlns:p14="http://schemas.microsoft.com/office/powerpoint/2010/main" val="844773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Frameworks</a:t>
            </a:r>
          </a:p>
          <a:p>
            <a:pPr lvl="1"/>
            <a:r>
              <a:rPr lang="en-US" sz="2400" dirty="0"/>
              <a:t>.NET Framework</a:t>
            </a:r>
          </a:p>
          <a:p>
            <a:pPr lvl="1"/>
            <a:r>
              <a:rPr lang="en-US" sz="2400" dirty="0"/>
              <a:t>PHP</a:t>
            </a:r>
          </a:p>
          <a:p>
            <a:pPr lvl="1"/>
            <a:r>
              <a:rPr lang="en-US" sz="2400" dirty="0"/>
              <a:t>Java</a:t>
            </a:r>
          </a:p>
          <a:p>
            <a:pPr lvl="1"/>
            <a:r>
              <a:rPr lang="en-US" sz="2400" dirty="0"/>
              <a:t>Python</a:t>
            </a:r>
          </a:p>
          <a:p>
            <a:r>
              <a:rPr lang="en-US" sz="3200" dirty="0"/>
              <a:t>Platform</a:t>
            </a:r>
          </a:p>
          <a:p>
            <a:pPr lvl="1"/>
            <a:r>
              <a:rPr lang="en-US" dirty="0"/>
              <a:t>32/64 bit</a:t>
            </a:r>
            <a:endParaRPr lang="en-US" sz="2800" dirty="0"/>
          </a:p>
        </p:txBody>
      </p:sp>
      <p:pic>
        <p:nvPicPr>
          <p:cNvPr id="6" name="Picture 5"/>
          <p:cNvPicPr>
            <a:picLocks noChangeAspect="1"/>
          </p:cNvPicPr>
          <p:nvPr/>
        </p:nvPicPr>
        <p:blipFill>
          <a:blip r:embed="rId3"/>
          <a:stretch>
            <a:fillRect/>
          </a:stretch>
        </p:blipFill>
        <p:spPr>
          <a:xfrm>
            <a:off x="5289437" y="1408911"/>
            <a:ext cx="6030052" cy="4229889"/>
          </a:xfrm>
          <a:prstGeom prst="rect">
            <a:avLst/>
          </a:prstGeom>
        </p:spPr>
      </p:pic>
      <p:sp>
        <p:nvSpPr>
          <p:cNvPr id="2" name="Title 1"/>
          <p:cNvSpPr>
            <a:spLocks noGrp="1"/>
          </p:cNvSpPr>
          <p:nvPr>
            <p:ph type="title"/>
          </p:nvPr>
        </p:nvSpPr>
        <p:spPr/>
        <p:txBody>
          <a:bodyPr/>
          <a:lstStyle/>
          <a:p>
            <a:r>
              <a:rPr lang="en-US" dirty="0"/>
              <a:t>Framework and Platform Settings</a:t>
            </a:r>
          </a:p>
        </p:txBody>
      </p:sp>
    </p:spTree>
    <p:extLst>
      <p:ext uri="{BB962C8B-B14F-4D97-AF65-F5344CB8AC3E}">
        <p14:creationId xmlns:p14="http://schemas.microsoft.com/office/powerpoint/2010/main" val="94356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fade">
                                      <p:cBhvr>
                                        <p:cTn id="19" dur="500"/>
                                        <p:tgtEl>
                                          <p:spTgt spid="17">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animEffect transition="in" filter="fade">
                                      <p:cBhvr>
                                        <p:cTn id="27"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371600"/>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Web Sockets</a:t>
            </a:r>
          </a:p>
          <a:p>
            <a:pPr lvl="1"/>
            <a:r>
              <a:rPr lang="en-US" dirty="0"/>
              <a:t>Integrate real-time communication</a:t>
            </a:r>
            <a:br>
              <a:rPr lang="en-US" dirty="0"/>
            </a:br>
            <a:r>
              <a:rPr lang="en-US" dirty="0"/>
              <a:t>scenarios (i.e. chat)</a:t>
            </a:r>
          </a:p>
          <a:p>
            <a:pPr lvl="1"/>
            <a:r>
              <a:rPr lang="en-US" dirty="0" err="1"/>
              <a:t>SignalR</a:t>
            </a:r>
            <a:r>
              <a:rPr lang="en-US" dirty="0"/>
              <a:t> and Socket.io libraries</a:t>
            </a:r>
            <a:br>
              <a:rPr lang="en-US" dirty="0"/>
            </a:br>
            <a:r>
              <a:rPr lang="en-US" dirty="0"/>
              <a:t>supported</a:t>
            </a:r>
          </a:p>
          <a:p>
            <a:r>
              <a:rPr lang="en-US" dirty="0"/>
              <a:t>Always On</a:t>
            </a:r>
          </a:p>
          <a:p>
            <a:pPr lvl="1"/>
            <a:r>
              <a:rPr lang="en-US" dirty="0"/>
              <a:t>Keeps your website active (warm)</a:t>
            </a:r>
          </a:p>
          <a:p>
            <a:pPr lvl="1"/>
            <a:r>
              <a:rPr lang="en-US" dirty="0"/>
              <a:t>Standard mode websites only</a:t>
            </a:r>
          </a:p>
          <a:p>
            <a:pPr lvl="1"/>
            <a:r>
              <a:rPr lang="en-US" dirty="0"/>
              <a:t>Recommended if you have continuous web jobs</a:t>
            </a:r>
          </a:p>
        </p:txBody>
      </p:sp>
      <p:pic>
        <p:nvPicPr>
          <p:cNvPr id="8" name="Picture 7"/>
          <p:cNvPicPr>
            <a:picLocks noChangeAspect="1"/>
          </p:cNvPicPr>
          <p:nvPr/>
        </p:nvPicPr>
        <p:blipFill>
          <a:blip r:embed="rId3"/>
          <a:stretch>
            <a:fillRect/>
          </a:stretch>
        </p:blipFill>
        <p:spPr>
          <a:xfrm>
            <a:off x="6781800" y="2667000"/>
            <a:ext cx="5207993" cy="1473118"/>
          </a:xfrm>
          <a:prstGeom prst="rect">
            <a:avLst/>
          </a:prstGeom>
        </p:spPr>
      </p:pic>
      <p:sp>
        <p:nvSpPr>
          <p:cNvPr id="2" name="Title 1"/>
          <p:cNvSpPr>
            <a:spLocks noGrp="1"/>
          </p:cNvSpPr>
          <p:nvPr>
            <p:ph type="title"/>
          </p:nvPr>
        </p:nvSpPr>
        <p:spPr/>
        <p:txBody>
          <a:bodyPr/>
          <a:lstStyle/>
          <a:p>
            <a:r>
              <a:rPr lang="en-US" dirty="0"/>
              <a:t>Web Sockets and Always On</a:t>
            </a:r>
          </a:p>
        </p:txBody>
      </p:sp>
    </p:spTree>
    <p:extLst>
      <p:ext uri="{BB962C8B-B14F-4D97-AF65-F5344CB8AC3E}">
        <p14:creationId xmlns:p14="http://schemas.microsoft.com/office/powerpoint/2010/main" val="125488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fade">
                                      <p:cBhvr>
                                        <p:cTn id="18" dur="500"/>
                                        <p:tgtEl>
                                          <p:spTgt spid="1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animEffect transition="in" filter="fade">
                                      <p:cBhvr>
                                        <p:cTn id="27"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371600"/>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Configuration Files</a:t>
            </a:r>
          </a:p>
          <a:p>
            <a:r>
              <a:rPr lang="en-US" dirty="0"/>
              <a:t>Traditionally application settings and connection strings are stored in </a:t>
            </a:r>
            <a:r>
              <a:rPr lang="en-US" dirty="0" err="1"/>
              <a:t>web.config</a:t>
            </a:r>
            <a:endParaRPr lang="en-US" dirty="0"/>
          </a:p>
          <a:p>
            <a:r>
              <a:rPr lang="en-US" dirty="0"/>
              <a:t>Sections (such as connection strings) of </a:t>
            </a:r>
            <a:r>
              <a:rPr lang="en-US" dirty="0" err="1"/>
              <a:t>web.config</a:t>
            </a:r>
            <a:r>
              <a:rPr lang="en-US" dirty="0"/>
              <a:t> encrypted to protect sensitive information</a:t>
            </a:r>
          </a:p>
        </p:txBody>
      </p:sp>
      <p:pic>
        <p:nvPicPr>
          <p:cNvPr id="6" name="Picture 5"/>
          <p:cNvPicPr>
            <a:picLocks noChangeAspect="1"/>
          </p:cNvPicPr>
          <p:nvPr/>
        </p:nvPicPr>
        <p:blipFill>
          <a:blip r:embed="rId3"/>
          <a:stretch>
            <a:fillRect/>
          </a:stretch>
        </p:blipFill>
        <p:spPr>
          <a:xfrm>
            <a:off x="2663620" y="4125179"/>
            <a:ext cx="6864763" cy="2123221"/>
          </a:xfrm>
          <a:prstGeom prst="rect">
            <a:avLst/>
          </a:prstGeom>
        </p:spPr>
      </p:pic>
      <p:sp>
        <p:nvSpPr>
          <p:cNvPr id="2" name="Title 1"/>
          <p:cNvSpPr>
            <a:spLocks noGrp="1"/>
          </p:cNvSpPr>
          <p:nvPr>
            <p:ph type="title"/>
          </p:nvPr>
        </p:nvSpPr>
        <p:spPr/>
        <p:txBody>
          <a:bodyPr/>
          <a:lstStyle/>
          <a:p>
            <a:r>
              <a:rPr lang="en-US" dirty="0"/>
              <a:t>App Settings and Connection Strings</a:t>
            </a:r>
          </a:p>
        </p:txBody>
      </p:sp>
    </p:spTree>
    <p:extLst>
      <p:ext uri="{BB962C8B-B14F-4D97-AF65-F5344CB8AC3E}">
        <p14:creationId xmlns:p14="http://schemas.microsoft.com/office/powerpoint/2010/main" val="102435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371600"/>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Website Settings</a:t>
            </a:r>
          </a:p>
          <a:p>
            <a:pPr lvl="1"/>
            <a:r>
              <a:rPr lang="en-US" dirty="0"/>
              <a:t>Application settings and connection strings can also be defined in the web app settings</a:t>
            </a:r>
          </a:p>
          <a:p>
            <a:r>
              <a:rPr lang="en-US" dirty="0"/>
              <a:t>Slot Settings</a:t>
            </a:r>
          </a:p>
          <a:p>
            <a:pPr lvl="1"/>
            <a:r>
              <a:rPr lang="en-US" dirty="0"/>
              <a:t>Settings that are specific to</a:t>
            </a:r>
            <a:br>
              <a:rPr lang="en-US" dirty="0"/>
            </a:br>
            <a:r>
              <a:rPr lang="en-US" dirty="0"/>
              <a:t>a deployment slot such as</a:t>
            </a:r>
            <a:br>
              <a:rPr lang="en-US" dirty="0"/>
            </a:br>
            <a:r>
              <a:rPr lang="en-US" dirty="0"/>
              <a:t>DB connection strings or</a:t>
            </a:r>
            <a:br>
              <a:rPr lang="en-US" dirty="0"/>
            </a:br>
            <a:r>
              <a:rPr lang="en-US" dirty="0"/>
              <a:t>Azure AD settings</a:t>
            </a:r>
          </a:p>
        </p:txBody>
      </p:sp>
      <p:pic>
        <p:nvPicPr>
          <p:cNvPr id="6" name="Picture 5"/>
          <p:cNvPicPr>
            <a:picLocks noChangeAspect="1"/>
          </p:cNvPicPr>
          <p:nvPr/>
        </p:nvPicPr>
        <p:blipFill>
          <a:blip r:embed="rId3"/>
          <a:stretch>
            <a:fillRect/>
          </a:stretch>
        </p:blipFill>
        <p:spPr>
          <a:xfrm>
            <a:off x="5410200" y="2895600"/>
            <a:ext cx="6534321" cy="2675554"/>
          </a:xfrm>
          <a:prstGeom prst="rect">
            <a:avLst/>
          </a:prstGeom>
        </p:spPr>
      </p:pic>
      <p:sp>
        <p:nvSpPr>
          <p:cNvPr id="2" name="Title 1"/>
          <p:cNvSpPr>
            <a:spLocks noGrp="1"/>
          </p:cNvSpPr>
          <p:nvPr>
            <p:ph type="title"/>
          </p:nvPr>
        </p:nvSpPr>
        <p:spPr/>
        <p:txBody>
          <a:bodyPr/>
          <a:lstStyle/>
          <a:p>
            <a:r>
              <a:rPr lang="en-US" dirty="0"/>
              <a:t>App Settings and Connection Strings</a:t>
            </a:r>
          </a:p>
        </p:txBody>
      </p:sp>
    </p:spTree>
    <p:extLst>
      <p:ext uri="{BB962C8B-B14F-4D97-AF65-F5344CB8AC3E}">
        <p14:creationId xmlns:p14="http://schemas.microsoft.com/office/powerpoint/2010/main" val="266620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fade">
                                      <p:cBhvr>
                                        <p:cTn id="15" dur="500"/>
                                        <p:tgtEl>
                                          <p:spTgt spid="1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fade">
                                      <p:cBhvr>
                                        <p:cTn id="18"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371600"/>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Retrieve as Environment Variables</a:t>
            </a:r>
          </a:p>
          <a:p>
            <a:endParaRPr lang="en-US" dirty="0"/>
          </a:p>
          <a:p>
            <a:endParaRPr lang="en-US" dirty="0"/>
          </a:p>
          <a:p>
            <a:endParaRPr lang="en-US" dirty="0"/>
          </a:p>
          <a:p>
            <a:endParaRPr lang="en-US" dirty="0"/>
          </a:p>
          <a:p>
            <a:r>
              <a:rPr lang="en-US" dirty="0"/>
              <a:t>Retrieve as Key/Value from </a:t>
            </a:r>
            <a:r>
              <a:rPr lang="en-US" dirty="0" err="1"/>
              <a:t>ConfigurationManager</a:t>
            </a:r>
            <a:endParaRPr lang="en-US" dirty="0"/>
          </a:p>
        </p:txBody>
      </p:sp>
      <p:pic>
        <p:nvPicPr>
          <p:cNvPr id="8" name="Picture 7"/>
          <p:cNvPicPr>
            <a:picLocks noChangeAspect="1"/>
          </p:cNvPicPr>
          <p:nvPr/>
        </p:nvPicPr>
        <p:blipFill>
          <a:blip r:embed="rId3"/>
          <a:stretch>
            <a:fillRect/>
          </a:stretch>
        </p:blipFill>
        <p:spPr>
          <a:xfrm>
            <a:off x="974905" y="1981200"/>
            <a:ext cx="3292295" cy="1338428"/>
          </a:xfrm>
          <a:prstGeom prst="rect">
            <a:avLst/>
          </a:prstGeom>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a:stretch>
            <a:fillRect/>
          </a:stretch>
        </p:blipFill>
        <p:spPr>
          <a:xfrm>
            <a:off x="974905" y="3429000"/>
            <a:ext cx="8711870" cy="780736"/>
          </a:xfrm>
          <a:prstGeom prst="rect">
            <a:avLst/>
          </a:prstGeom>
        </p:spPr>
      </p:pic>
      <p:pic>
        <p:nvPicPr>
          <p:cNvPr id="10" name="Picture 9"/>
          <p:cNvPicPr>
            <a:picLocks noChangeAspect="1"/>
          </p:cNvPicPr>
          <p:nvPr/>
        </p:nvPicPr>
        <p:blipFill>
          <a:blip r:embed="rId5"/>
          <a:stretch>
            <a:fillRect/>
          </a:stretch>
        </p:blipFill>
        <p:spPr>
          <a:xfrm>
            <a:off x="974905" y="4905021"/>
            <a:ext cx="9264097" cy="780736"/>
          </a:xfrm>
          <a:prstGeom prst="rect">
            <a:avLst/>
          </a:prstGeom>
        </p:spPr>
      </p:pic>
      <p:sp>
        <p:nvSpPr>
          <p:cNvPr id="2" name="Title 1"/>
          <p:cNvSpPr>
            <a:spLocks noGrp="1"/>
          </p:cNvSpPr>
          <p:nvPr>
            <p:ph type="title"/>
          </p:nvPr>
        </p:nvSpPr>
        <p:spPr/>
        <p:txBody>
          <a:bodyPr/>
          <a:lstStyle/>
          <a:p>
            <a:r>
              <a:rPr lang="en-US" dirty="0"/>
              <a:t>App Settings and Connection Strings</a:t>
            </a:r>
          </a:p>
        </p:txBody>
      </p:sp>
    </p:spTree>
    <p:extLst>
      <p:ext uri="{BB962C8B-B14F-4D97-AF65-F5344CB8AC3E}">
        <p14:creationId xmlns:p14="http://schemas.microsoft.com/office/powerpoint/2010/main" val="290053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xEl>
                                              <p:pRg st="5" end="5"/>
                                            </p:txEl>
                                          </p:spTgt>
                                        </p:tgtEl>
                                        <p:attrNameLst>
                                          <p:attrName>style.visibility</p:attrName>
                                        </p:attrNameLst>
                                      </p:cBhvr>
                                      <p:to>
                                        <p:strVal val="visible"/>
                                      </p:to>
                                    </p:set>
                                    <p:animEffect transition="in" filter="fade">
                                      <p:cBhvr>
                                        <p:cTn id="20" dur="500"/>
                                        <p:tgtEl>
                                          <p:spTgt spid="17">
                                            <p:txEl>
                                              <p:pRg st="5" end="5"/>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8" name="Content Placeholder 7"/>
          <p:cNvSpPr>
            <a:spLocks noGrp="1"/>
          </p:cNvSpPr>
          <p:nvPr>
            <p:ph sz="half" idx="2"/>
          </p:nvPr>
        </p:nvSpPr>
        <p:spPr/>
        <p:txBody>
          <a:bodyPr/>
          <a:lstStyle/>
          <a:p>
            <a:pPr marL="0" indent="0">
              <a:buNone/>
            </a:pPr>
            <a:r>
              <a:rPr lang="en-US" sz="6000" dirty="0"/>
              <a:t>Application Settings</a:t>
            </a:r>
          </a:p>
        </p:txBody>
      </p:sp>
    </p:spTree>
    <p:extLst>
      <p:ext uri="{BB962C8B-B14F-4D97-AF65-F5344CB8AC3E}">
        <p14:creationId xmlns:p14="http://schemas.microsoft.com/office/powerpoint/2010/main" val="336313965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2C - Hosting Plans </a:t>
            </a:r>
            <a:br>
              <a:rPr lang="en-US" dirty="0"/>
            </a:br>
            <a:r>
              <a:rPr lang="en-US" dirty="0"/>
              <a:t>&amp; Scale</a:t>
            </a:r>
          </a:p>
        </p:txBody>
      </p:sp>
    </p:spTree>
    <p:extLst>
      <p:ext uri="{BB962C8B-B14F-4D97-AF65-F5344CB8AC3E}">
        <p14:creationId xmlns:p14="http://schemas.microsoft.com/office/powerpoint/2010/main" val="40440691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App hosting plans represent a set of features</a:t>
            </a:r>
            <a:br>
              <a:rPr lang="en-US" sz="2800" dirty="0"/>
            </a:br>
            <a:r>
              <a:rPr lang="en-US" sz="2800" dirty="0"/>
              <a:t>and capacity that you can share across your</a:t>
            </a:r>
            <a:br>
              <a:rPr lang="en-US" sz="2800" dirty="0"/>
            </a:br>
            <a:r>
              <a:rPr lang="en-US" sz="2800" dirty="0"/>
              <a:t>web apps</a:t>
            </a:r>
          </a:p>
          <a:p>
            <a:r>
              <a:rPr lang="en-US" sz="2800" dirty="0"/>
              <a:t>You can have multiple plans to support</a:t>
            </a:r>
            <a:br>
              <a:rPr lang="en-US" sz="2800" dirty="0"/>
            </a:br>
            <a:r>
              <a:rPr lang="en-US" sz="2800" dirty="0"/>
              <a:t>deployments of separate tiers of features and</a:t>
            </a:r>
            <a:br>
              <a:rPr lang="en-US" sz="2800" dirty="0"/>
            </a:br>
            <a:r>
              <a:rPr lang="en-US" sz="2800" dirty="0"/>
              <a:t>capabilities</a:t>
            </a:r>
          </a:p>
        </p:txBody>
      </p:sp>
      <p:pic>
        <p:nvPicPr>
          <p:cNvPr id="6" name="Picture 5"/>
          <p:cNvPicPr>
            <a:picLocks noChangeAspect="1"/>
          </p:cNvPicPr>
          <p:nvPr/>
        </p:nvPicPr>
        <p:blipFill>
          <a:blip r:embed="rId3"/>
          <a:stretch>
            <a:fillRect/>
          </a:stretch>
        </p:blipFill>
        <p:spPr>
          <a:xfrm>
            <a:off x="8323165" y="762000"/>
            <a:ext cx="2957399" cy="5260951"/>
          </a:xfrm>
          <a:prstGeom prst="rect">
            <a:avLst/>
          </a:prstGeom>
          <a:ln>
            <a:solidFill>
              <a:schemeClr val="tx1"/>
            </a:solidFill>
          </a:ln>
        </p:spPr>
      </p:pic>
      <p:sp>
        <p:nvSpPr>
          <p:cNvPr id="2" name="Title 1"/>
          <p:cNvSpPr>
            <a:spLocks noGrp="1"/>
          </p:cNvSpPr>
          <p:nvPr>
            <p:ph type="title"/>
          </p:nvPr>
        </p:nvSpPr>
        <p:spPr/>
        <p:txBody>
          <a:bodyPr/>
          <a:lstStyle/>
          <a:p>
            <a:r>
              <a:rPr lang="en-US" dirty="0"/>
              <a:t>App Hosting Plans</a:t>
            </a:r>
          </a:p>
        </p:txBody>
      </p:sp>
    </p:spTree>
    <p:extLst>
      <p:ext uri="{BB962C8B-B14F-4D97-AF65-F5344CB8AC3E}">
        <p14:creationId xmlns:p14="http://schemas.microsoft.com/office/powerpoint/2010/main" val="242778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600205"/>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App Service Plans represent a</a:t>
            </a:r>
            <a:br>
              <a:rPr lang="en-US" sz="2800" dirty="0"/>
            </a:br>
            <a:r>
              <a:rPr lang="en-US" sz="2800" dirty="0"/>
              <a:t>set of features and capacity</a:t>
            </a:r>
            <a:br>
              <a:rPr lang="en-US" sz="2800" dirty="0"/>
            </a:br>
            <a:r>
              <a:rPr lang="en-US" sz="2800" dirty="0"/>
              <a:t>that you can share across your</a:t>
            </a:r>
            <a:br>
              <a:rPr lang="en-US" sz="2800" dirty="0"/>
            </a:br>
            <a:r>
              <a:rPr lang="en-US" sz="2800" dirty="0"/>
              <a:t>web apps</a:t>
            </a:r>
          </a:p>
          <a:p>
            <a:r>
              <a:rPr lang="en-US" sz="2800" dirty="0"/>
              <a:t>You can have multiple plans to</a:t>
            </a:r>
            <a:br>
              <a:rPr lang="en-US" sz="2800" dirty="0"/>
            </a:br>
            <a:r>
              <a:rPr lang="en-US" sz="2800" dirty="0"/>
              <a:t>support deployments of</a:t>
            </a:r>
            <a:br>
              <a:rPr lang="en-US" sz="2800" dirty="0"/>
            </a:br>
            <a:r>
              <a:rPr lang="en-US" sz="2800" dirty="0"/>
              <a:t>separate tiers of features and</a:t>
            </a:r>
            <a:br>
              <a:rPr lang="en-US" sz="2800" dirty="0"/>
            </a:br>
            <a:r>
              <a:rPr lang="en-US" sz="2800" dirty="0"/>
              <a:t>capabilities</a:t>
            </a:r>
          </a:p>
        </p:txBody>
      </p:sp>
      <p:pic>
        <p:nvPicPr>
          <p:cNvPr id="1026" name="Picture 2" descr="C:\Users\RickS\Desktop\Pictur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185" y="1600205"/>
            <a:ext cx="6171477" cy="44548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App Service Plans</a:t>
            </a:r>
          </a:p>
        </p:txBody>
      </p:sp>
    </p:spTree>
    <p:extLst>
      <p:ext uri="{BB962C8B-B14F-4D97-AF65-F5344CB8AC3E}">
        <p14:creationId xmlns:p14="http://schemas.microsoft.com/office/powerpoint/2010/main" val="227540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 Mobile, API, Logic &amp; </a:t>
            </a:r>
            <a:r>
              <a:rPr lang="en-US" dirty="0" err="1" smtClean="0"/>
              <a:t>Fn</a:t>
            </a:r>
            <a:r>
              <a:rPr lang="en-US" dirty="0" smtClean="0"/>
              <a:t> </a:t>
            </a:r>
            <a:r>
              <a:rPr lang="en-US" dirty="0"/>
              <a:t>Apps Deeper Dive</a:t>
            </a:r>
          </a:p>
        </p:txBody>
      </p:sp>
      <p:sp>
        <p:nvSpPr>
          <p:cNvPr id="3" name="Content Placeholder 2"/>
          <p:cNvSpPr>
            <a:spLocks noGrp="1"/>
          </p:cNvSpPr>
          <p:nvPr>
            <p:ph idx="1"/>
          </p:nvPr>
        </p:nvSpPr>
        <p:spPr/>
        <p:txBody>
          <a:bodyPr/>
          <a:lstStyle/>
          <a:p>
            <a:r>
              <a:rPr lang="en-US" dirty="0"/>
              <a:t>What is a </a:t>
            </a:r>
            <a:r>
              <a:rPr lang="en-US" dirty="0" err="1"/>
              <a:t>WebAPI</a:t>
            </a:r>
            <a:endParaRPr lang="en-US" dirty="0"/>
          </a:p>
          <a:p>
            <a:r>
              <a:rPr lang="en-US" dirty="0"/>
              <a:t>Building API’s</a:t>
            </a:r>
          </a:p>
          <a:p>
            <a:r>
              <a:rPr lang="en-US" dirty="0"/>
              <a:t>Deployment &amp; Scale</a:t>
            </a:r>
          </a:p>
          <a:p>
            <a:r>
              <a:rPr lang="en-US" dirty="0"/>
              <a:t>API Management</a:t>
            </a:r>
          </a:p>
        </p:txBody>
      </p:sp>
    </p:spTree>
    <p:extLst>
      <p:ext uri="{BB962C8B-B14F-4D97-AF65-F5344CB8AC3E}">
        <p14:creationId xmlns:p14="http://schemas.microsoft.com/office/powerpoint/2010/main" val="35408812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026208" y="1304542"/>
            <a:ext cx="3656986" cy="4799920"/>
          </a:xfrm>
          <a:prstGeom prst="rect">
            <a:avLst/>
          </a:prstGeom>
          <a:solidFill>
            <a:schemeClr val="accent2">
              <a:lumMod val="20000"/>
              <a:lumOff val="8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200" dirty="0">
              <a:gradFill>
                <a:gsLst>
                  <a:gs pos="0">
                    <a:srgbClr val="FFFFFF"/>
                  </a:gs>
                  <a:gs pos="100000">
                    <a:srgbClr val="FFFFFF"/>
                  </a:gs>
                </a:gsLst>
                <a:lin ang="5400000" scaled="0"/>
              </a:gradFill>
              <a:latin typeface="Segoe UI"/>
            </a:endParaRPr>
          </a:p>
        </p:txBody>
      </p:sp>
      <p:sp>
        <p:nvSpPr>
          <p:cNvPr id="14" name="Rectangle 13"/>
          <p:cNvSpPr/>
          <p:nvPr/>
        </p:nvSpPr>
        <p:spPr bwMode="auto">
          <a:xfrm>
            <a:off x="305621" y="1295400"/>
            <a:ext cx="3580940" cy="4799920"/>
          </a:xfrm>
          <a:prstGeom prst="rect">
            <a:avLst/>
          </a:prstGeom>
          <a:solidFill>
            <a:schemeClr val="accent1">
              <a:lumMod val="20000"/>
              <a:lumOff val="8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200" dirty="0">
              <a:gradFill>
                <a:gsLst>
                  <a:gs pos="0">
                    <a:srgbClr val="FFFFFF"/>
                  </a:gs>
                  <a:gs pos="100000">
                    <a:srgbClr val="FFFFFF"/>
                  </a:gs>
                </a:gsLst>
                <a:lin ang="5400000" scaled="0"/>
              </a:gradFill>
              <a:latin typeface="Segoe UI"/>
            </a:endParaRPr>
          </a:p>
        </p:txBody>
      </p:sp>
      <p:sp>
        <p:nvSpPr>
          <p:cNvPr id="19" name="Text Placeholder 7"/>
          <p:cNvSpPr>
            <a:spLocks noGrp="1"/>
          </p:cNvSpPr>
          <p:nvPr>
            <p:ph type="body" idx="1"/>
          </p:nvPr>
        </p:nvSpPr>
        <p:spPr>
          <a:xfrm>
            <a:off x="302950" y="1295400"/>
            <a:ext cx="3583611" cy="443223"/>
          </a:xfrm>
          <a:solidFill>
            <a:schemeClr val="accent1"/>
          </a:solidFill>
          <a:ln w="28575">
            <a:solidFill>
              <a:schemeClr val="tx1"/>
            </a:solidFill>
          </a:ln>
        </p:spPr>
        <p:txBody>
          <a:bodyPr/>
          <a:lstStyle/>
          <a:p>
            <a:pPr algn="ctr"/>
            <a:r>
              <a:rPr lang="en-US" sz="2200" dirty="0">
                <a:solidFill>
                  <a:schemeClr val="bg1"/>
                </a:solidFill>
              </a:rPr>
              <a:t>Shared (F1, D1)</a:t>
            </a:r>
          </a:p>
        </p:txBody>
      </p:sp>
      <p:sp>
        <p:nvSpPr>
          <p:cNvPr id="21" name="Text Placeholder 9"/>
          <p:cNvSpPr>
            <a:spLocks noGrp="1"/>
          </p:cNvSpPr>
          <p:nvPr>
            <p:ph sz="half" idx="2"/>
          </p:nvPr>
        </p:nvSpPr>
        <p:spPr>
          <a:xfrm>
            <a:off x="521360" y="2001740"/>
            <a:ext cx="3441344" cy="878898"/>
          </a:xfrm>
        </p:spPr>
        <p:txBody>
          <a:bodyPr/>
          <a:lstStyle/>
          <a:p>
            <a:pPr marL="0" indent="0">
              <a:buNone/>
            </a:pPr>
            <a:r>
              <a:rPr lang="en-US" sz="2600" b="0" dirty="0"/>
              <a:t>1 GB Storage</a:t>
            </a:r>
          </a:p>
          <a:p>
            <a:pPr marL="0" indent="0">
              <a:buNone/>
            </a:pPr>
            <a:r>
              <a:rPr lang="en-US" sz="2600" b="0" dirty="0"/>
              <a:t>Custom domains</a:t>
            </a:r>
          </a:p>
        </p:txBody>
      </p:sp>
      <p:sp>
        <p:nvSpPr>
          <p:cNvPr id="20" name="Text Placeholder 8"/>
          <p:cNvSpPr>
            <a:spLocks noGrp="1"/>
          </p:cNvSpPr>
          <p:nvPr>
            <p:ph type="body" sz="quarter" idx="10"/>
          </p:nvPr>
        </p:nvSpPr>
        <p:spPr>
          <a:xfrm>
            <a:off x="4038940" y="1295400"/>
            <a:ext cx="3644254" cy="443223"/>
          </a:xfrm>
          <a:solidFill>
            <a:srgbClr val="00B0F0"/>
          </a:solidFill>
          <a:ln w="28575">
            <a:solidFill>
              <a:schemeClr val="tx1"/>
            </a:solidFill>
          </a:ln>
        </p:spPr>
        <p:txBody>
          <a:bodyPr/>
          <a:lstStyle/>
          <a:p>
            <a:pPr algn="ctr"/>
            <a:r>
              <a:rPr lang="en-US" sz="2200" b="1" dirty="0">
                <a:solidFill>
                  <a:schemeClr val="bg1"/>
                </a:solidFill>
              </a:rPr>
              <a:t>Basic (B1, B2, B3)</a:t>
            </a:r>
          </a:p>
        </p:txBody>
      </p:sp>
      <p:sp>
        <p:nvSpPr>
          <p:cNvPr id="18" name="Rectangle 17"/>
          <p:cNvSpPr/>
          <p:nvPr/>
        </p:nvSpPr>
        <p:spPr bwMode="auto">
          <a:xfrm>
            <a:off x="7835572" y="1304542"/>
            <a:ext cx="3833353" cy="4799920"/>
          </a:xfrm>
          <a:prstGeom prst="rect">
            <a:avLst/>
          </a:prstGeom>
          <a:solidFill>
            <a:schemeClr val="accent3">
              <a:lumMod val="20000"/>
              <a:lumOff val="80000"/>
            </a:schemeClr>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200" dirty="0">
              <a:gradFill>
                <a:gsLst>
                  <a:gs pos="0">
                    <a:srgbClr val="FFFFFF"/>
                  </a:gs>
                  <a:gs pos="100000">
                    <a:srgbClr val="FFFFFF"/>
                  </a:gs>
                </a:gsLst>
                <a:lin ang="5400000" scaled="0"/>
              </a:gradFill>
              <a:latin typeface="Segoe UI"/>
            </a:endParaRPr>
          </a:p>
        </p:txBody>
      </p:sp>
      <p:sp>
        <p:nvSpPr>
          <p:cNvPr id="22" name="Text Placeholder 10"/>
          <p:cNvSpPr txBox="1">
            <a:spLocks/>
          </p:cNvSpPr>
          <p:nvPr/>
        </p:nvSpPr>
        <p:spPr>
          <a:xfrm>
            <a:off x="4115082" y="1914304"/>
            <a:ext cx="3656986" cy="1362296"/>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US" sz="2600" dirty="0"/>
              <a:t>10 GB Storage</a:t>
            </a:r>
          </a:p>
          <a:p>
            <a:pPr marL="0" indent="0">
              <a:buFont typeface="Arial" charset="0"/>
              <a:buNone/>
            </a:pPr>
            <a:r>
              <a:rPr lang="en-US" sz="2600" dirty="0"/>
              <a:t>Custom domains</a:t>
            </a:r>
          </a:p>
          <a:p>
            <a:pPr marL="0" indent="0">
              <a:buFont typeface="Arial" charset="0"/>
              <a:buNone/>
            </a:pPr>
            <a:r>
              <a:rPr lang="en-US" sz="2600" dirty="0"/>
              <a:t>Scale up to 3 instances</a:t>
            </a:r>
          </a:p>
        </p:txBody>
      </p:sp>
      <p:sp>
        <p:nvSpPr>
          <p:cNvPr id="23" name="Text Placeholder 11"/>
          <p:cNvSpPr txBox="1">
            <a:spLocks/>
          </p:cNvSpPr>
          <p:nvPr/>
        </p:nvSpPr>
        <p:spPr>
          <a:xfrm>
            <a:off x="7832900" y="1295400"/>
            <a:ext cx="3836024" cy="443223"/>
          </a:xfrm>
          <a:prstGeom prst="rect">
            <a:avLst/>
          </a:prstGeom>
          <a:solidFill>
            <a:schemeClr val="tx2"/>
          </a:solidFill>
          <a:ln w="28575">
            <a:solidFill>
              <a:schemeClr val="tx1"/>
            </a:solidFill>
          </a:ln>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buNone/>
            </a:pPr>
            <a:r>
              <a:rPr lang="en-US" sz="2200" b="1" dirty="0">
                <a:solidFill>
                  <a:schemeClr val="bg1"/>
                </a:solidFill>
              </a:rPr>
              <a:t>Standard &amp; Premium</a:t>
            </a:r>
          </a:p>
        </p:txBody>
      </p:sp>
      <p:sp>
        <p:nvSpPr>
          <p:cNvPr id="24" name="Text Placeholder 12"/>
          <p:cNvSpPr txBox="1">
            <a:spLocks/>
          </p:cNvSpPr>
          <p:nvPr/>
        </p:nvSpPr>
        <p:spPr>
          <a:xfrm>
            <a:off x="8001000" y="1917910"/>
            <a:ext cx="3744476" cy="3295885"/>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Arial" charset="0"/>
              <a:buNone/>
            </a:pPr>
            <a:r>
              <a:rPr lang="en-US" sz="2600" dirty="0"/>
              <a:t>+ More Storage</a:t>
            </a:r>
          </a:p>
          <a:p>
            <a:pPr marL="0" indent="0">
              <a:buFont typeface="Arial" charset="0"/>
              <a:buNone/>
            </a:pPr>
            <a:r>
              <a:rPr lang="en-US" sz="2600" dirty="0"/>
              <a:t>Custom domains</a:t>
            </a:r>
          </a:p>
          <a:p>
            <a:pPr marL="0" indent="0">
              <a:buFont typeface="Arial" charset="0"/>
              <a:buNone/>
            </a:pPr>
            <a:r>
              <a:rPr lang="en-US" sz="2600" dirty="0"/>
              <a:t>SSL</a:t>
            </a:r>
          </a:p>
          <a:p>
            <a:pPr marL="0" indent="0">
              <a:buFont typeface="Arial" charset="0"/>
              <a:buNone/>
            </a:pPr>
            <a:r>
              <a:rPr lang="en-US" sz="2600" dirty="0"/>
              <a:t>Auto Scale up to 10</a:t>
            </a:r>
          </a:p>
          <a:p>
            <a:pPr marL="0" indent="0">
              <a:buFont typeface="Arial" charset="0"/>
              <a:buNone/>
            </a:pPr>
            <a:r>
              <a:rPr lang="en-US" sz="2600" dirty="0"/>
              <a:t>Backups</a:t>
            </a:r>
          </a:p>
          <a:p>
            <a:pPr marL="0" indent="0">
              <a:buFont typeface="Arial" charset="0"/>
              <a:buNone/>
            </a:pPr>
            <a:r>
              <a:rPr lang="en-US" sz="2600" dirty="0"/>
              <a:t>Deployment Slots</a:t>
            </a:r>
          </a:p>
          <a:p>
            <a:pPr marL="0" indent="0">
              <a:buFont typeface="Arial" charset="0"/>
              <a:buNone/>
            </a:pPr>
            <a:r>
              <a:rPr lang="en-US" sz="2600" dirty="0"/>
              <a:t>Traffic Manager</a:t>
            </a:r>
          </a:p>
        </p:txBody>
      </p:sp>
      <p:sp>
        <p:nvSpPr>
          <p:cNvPr id="2" name="Title 1"/>
          <p:cNvSpPr>
            <a:spLocks noGrp="1"/>
          </p:cNvSpPr>
          <p:nvPr>
            <p:ph type="title"/>
          </p:nvPr>
        </p:nvSpPr>
        <p:spPr/>
        <p:txBody>
          <a:bodyPr/>
          <a:lstStyle/>
          <a:p>
            <a:r>
              <a:rPr lang="en-US" dirty="0"/>
              <a:t>Service Plan Categories</a:t>
            </a:r>
          </a:p>
        </p:txBody>
      </p:sp>
    </p:spTree>
    <p:extLst>
      <p:ext uri="{BB962C8B-B14F-4D97-AF65-F5344CB8AC3E}">
        <p14:creationId xmlns:p14="http://schemas.microsoft.com/office/powerpoint/2010/main" val="165748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2586509" y="3127466"/>
            <a:ext cx="687391" cy="397190"/>
            <a:chOff x="2133637" y="3275415"/>
            <a:chExt cx="701357" cy="405260"/>
          </a:xfrm>
        </p:grpSpPr>
        <p:grpSp>
          <p:nvGrpSpPr>
            <p:cNvPr id="25" name="Group 24"/>
            <p:cNvGrpSpPr/>
            <p:nvPr/>
          </p:nvGrpSpPr>
          <p:grpSpPr>
            <a:xfrm>
              <a:off x="2133637" y="3275415"/>
              <a:ext cx="628918" cy="386314"/>
              <a:chOff x="685355" y="4026395"/>
              <a:chExt cx="931089" cy="540794"/>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355" y="4026395"/>
                <a:ext cx="516507" cy="540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88923" y="4029533"/>
                <a:ext cx="527521" cy="330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6" name="Straight Arrow Connector 25"/>
            <p:cNvCxnSpPr/>
            <p:nvPr/>
          </p:nvCxnSpPr>
          <p:spPr>
            <a:xfrm>
              <a:off x="2159169" y="3680675"/>
              <a:ext cx="675825" cy="0"/>
            </a:xfrm>
            <a:prstGeom prst="straightConnector1">
              <a:avLst/>
            </a:prstGeom>
            <a:noFill/>
            <a:ln w="38100" cap="flat" cmpd="sng" algn="ctr">
              <a:solidFill>
                <a:srgbClr val="BAD80A"/>
              </a:solidFill>
              <a:prstDash val="solid"/>
              <a:tailEnd type="triangle"/>
            </a:ln>
            <a:effectLst/>
          </p:spPr>
        </p:cxnSp>
      </p:grpSp>
      <p:grpSp>
        <p:nvGrpSpPr>
          <p:cNvPr id="29" name="Group 28"/>
          <p:cNvGrpSpPr/>
          <p:nvPr/>
        </p:nvGrpSpPr>
        <p:grpSpPr>
          <a:xfrm>
            <a:off x="4105297" y="1177118"/>
            <a:ext cx="1364883" cy="1005524"/>
            <a:chOff x="3941364" y="2200563"/>
            <a:chExt cx="1392615" cy="1025954"/>
          </a:xfrm>
        </p:grpSpPr>
        <p:pic>
          <p:nvPicPr>
            <p:cNvPr id="30"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89457" y="2200563"/>
              <a:ext cx="496424" cy="65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ectangle 30"/>
            <p:cNvSpPr/>
            <p:nvPr/>
          </p:nvSpPr>
          <p:spPr bwMode="auto">
            <a:xfrm>
              <a:off x="3941364" y="2857186"/>
              <a:ext cx="1392615" cy="369331"/>
            </a:xfrm>
            <a:prstGeom prst="rect">
              <a:avLst/>
            </a:prstGeom>
            <a:noFill/>
            <a:ln w="9525" cap="flat" cmpd="sng" algn="ctr">
              <a:noFill/>
              <a:prstDash val="solid"/>
              <a:headEnd type="none" w="med" len="med"/>
              <a:tailEnd type="none" w="med" len="med"/>
            </a:ln>
            <a:effectLst/>
          </p:spPr>
          <p:txBody>
            <a:bodyPr vert="horz" wrap="non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cs typeface="Segoe UI" panose="020B0502040204020203" pitchFamily="34" charset="0"/>
                </a:rPr>
                <a:t>IIS ARR (LB)</a:t>
              </a:r>
            </a:p>
          </p:txBody>
        </p:sp>
      </p:grpSp>
      <p:grpSp>
        <p:nvGrpSpPr>
          <p:cNvPr id="32" name="Group 31"/>
          <p:cNvGrpSpPr/>
          <p:nvPr/>
        </p:nvGrpSpPr>
        <p:grpSpPr>
          <a:xfrm>
            <a:off x="3126412" y="2947204"/>
            <a:ext cx="970544" cy="1139060"/>
            <a:chOff x="2744722" y="3499729"/>
            <a:chExt cx="990263" cy="1162203"/>
          </a:xfrm>
        </p:grpSpPr>
        <p:pic>
          <p:nvPicPr>
            <p:cNvPr id="33" name="Picture 1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2853298" y="3628316"/>
              <a:ext cx="77311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33"/>
            <p:cNvSpPr/>
            <p:nvPr/>
          </p:nvSpPr>
          <p:spPr bwMode="auto">
            <a:xfrm>
              <a:off x="2744722" y="4292601"/>
              <a:ext cx="990263" cy="369331"/>
            </a:xfrm>
            <a:prstGeom prst="rect">
              <a:avLst/>
            </a:prstGeom>
            <a:noFill/>
            <a:ln w="9525" cap="flat" cmpd="sng" algn="ctr">
              <a:noFill/>
              <a:prstDash val="solid"/>
              <a:headEnd type="none" w="med" len="med"/>
              <a:tailEnd type="none" w="med" len="med"/>
            </a:ln>
            <a:effectLst/>
          </p:spPr>
          <p:txBody>
            <a:bodyPr vert="horz" wrap="non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rPr>
                <a:t>Azure LB</a:t>
              </a:r>
            </a:p>
          </p:txBody>
        </p:sp>
      </p:grpSp>
      <p:grpSp>
        <p:nvGrpSpPr>
          <p:cNvPr id="35" name="Group 34"/>
          <p:cNvGrpSpPr/>
          <p:nvPr/>
        </p:nvGrpSpPr>
        <p:grpSpPr>
          <a:xfrm>
            <a:off x="4123606" y="3987519"/>
            <a:ext cx="1314368" cy="1253626"/>
            <a:chOff x="3966626" y="5171709"/>
            <a:chExt cx="1341073" cy="1279097"/>
          </a:xfrm>
        </p:grpSpPr>
        <p:pic>
          <p:nvPicPr>
            <p:cNvPr id="36"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34687" y="5171709"/>
              <a:ext cx="6191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bwMode="auto">
            <a:xfrm>
              <a:off x="3966626" y="5804479"/>
              <a:ext cx="1341073" cy="646327"/>
            </a:xfrm>
            <a:prstGeom prst="rect">
              <a:avLst/>
            </a:prstGeom>
            <a:noFill/>
            <a:ln w="9525" cap="flat" cmpd="sng" algn="ctr">
              <a:noFill/>
              <a:prstDash val="solid"/>
              <a:headEnd type="none" w="med" len="med"/>
              <a:tailEnd type="none" w="med" len="med"/>
            </a:ln>
            <a:effectLst/>
          </p:spPr>
          <p:txBody>
            <a:bodyPr vert="horz" wrap="non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rPr>
                <a:t>Deployment</a:t>
              </a:r>
            </a:p>
            <a:p>
              <a:pPr algn="ctr" defTabSz="671865">
                <a:defRPr/>
              </a:pPr>
              <a:r>
                <a:rPr lang="en-US" sz="1764" kern="0" dirty="0">
                  <a:ln>
                    <a:solidFill>
                      <a:prstClr val="white">
                        <a:alpha val="0"/>
                      </a:prstClr>
                    </a:solidFill>
                  </a:ln>
                  <a:solidFill>
                    <a:srgbClr val="505050">
                      <a:lumMod val="50000"/>
                      <a:alpha val="99000"/>
                    </a:srgbClr>
                  </a:solidFill>
                </a:rPr>
                <a:t>Servers</a:t>
              </a:r>
            </a:p>
          </p:txBody>
        </p:sp>
      </p:grpSp>
      <p:grpSp>
        <p:nvGrpSpPr>
          <p:cNvPr id="38" name="Group 37"/>
          <p:cNvGrpSpPr/>
          <p:nvPr/>
        </p:nvGrpSpPr>
        <p:grpSpPr>
          <a:xfrm>
            <a:off x="4241314" y="5386539"/>
            <a:ext cx="1092845" cy="952318"/>
            <a:chOff x="4086722" y="5689033"/>
            <a:chExt cx="1115049" cy="971667"/>
          </a:xfrm>
        </p:grpSpPr>
        <p:sp>
          <p:nvSpPr>
            <p:cNvPr id="39" name="Rectangle 38"/>
            <p:cNvSpPr/>
            <p:nvPr/>
          </p:nvSpPr>
          <p:spPr bwMode="auto">
            <a:xfrm>
              <a:off x="4086722" y="6291372"/>
              <a:ext cx="1115049" cy="369328"/>
            </a:xfrm>
            <a:prstGeom prst="rect">
              <a:avLst/>
            </a:prstGeom>
            <a:noFill/>
            <a:ln w="9525" cap="flat" cmpd="sng" algn="ctr">
              <a:noFill/>
              <a:prstDash val="solid"/>
              <a:headEnd type="none" w="med" len="med"/>
              <a:tailEnd type="none" w="med" len="med"/>
            </a:ln>
            <a:effectLst/>
          </p:spPr>
          <p:txBody>
            <a:bodyPr vert="horz" wrap="none" lIns="44810" tIns="44808" rIns="44810" bIns="44808" numCol="1" rtlCol="0" anchor="ctr" anchorCtr="0" compatLnSpc="1">
              <a:prstTxWarp prst="textNoShape">
                <a:avLst/>
              </a:prstTxWarp>
              <a:spAutoFit/>
            </a:bodyPr>
            <a:lstStyle/>
            <a:p>
              <a:pPr algn="ctr" defTabSz="671865">
                <a:defRPr/>
              </a:pPr>
              <a:r>
                <a:rPr lang="en-US" sz="1764" kern="0" dirty="0" err="1">
                  <a:ln>
                    <a:solidFill>
                      <a:prstClr val="white">
                        <a:alpha val="0"/>
                      </a:prstClr>
                    </a:solidFill>
                  </a:ln>
                  <a:solidFill>
                    <a:srgbClr val="505050">
                      <a:lumMod val="50000"/>
                      <a:alpha val="99000"/>
                    </a:srgbClr>
                  </a:solidFill>
                </a:rPr>
                <a:t>Mgmt</a:t>
              </a:r>
              <a:r>
                <a:rPr lang="en-US" sz="1764" kern="0" dirty="0">
                  <a:ln>
                    <a:solidFill>
                      <a:prstClr val="white">
                        <a:alpha val="0"/>
                      </a:prstClr>
                    </a:solidFill>
                  </a:ln>
                  <a:solidFill>
                    <a:srgbClr val="505050">
                      <a:lumMod val="50000"/>
                      <a:alpha val="99000"/>
                    </a:srgbClr>
                  </a:solidFill>
                </a:rPr>
                <a:t> API</a:t>
              </a:r>
            </a:p>
          </p:txBody>
        </p:sp>
        <p:pic>
          <p:nvPicPr>
            <p:cNvPr id="40"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327597" y="5689033"/>
              <a:ext cx="6191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6348319" y="1016440"/>
            <a:ext cx="3216791" cy="4067439"/>
            <a:chOff x="6400270" y="1349040"/>
            <a:chExt cx="3282149" cy="4150080"/>
          </a:xfrm>
        </p:grpSpPr>
        <p:sp>
          <p:nvSpPr>
            <p:cNvPr id="42" name="Rectangle 41"/>
            <p:cNvSpPr/>
            <p:nvPr/>
          </p:nvSpPr>
          <p:spPr bwMode="auto">
            <a:xfrm>
              <a:off x="6400270" y="1349040"/>
              <a:ext cx="3172366" cy="4150080"/>
            </a:xfrm>
            <a:prstGeom prst="rect">
              <a:avLst/>
            </a:prstGeom>
            <a:noFill/>
            <a:ln w="47625">
              <a:solidFill>
                <a:srgbClr val="00BCF2"/>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65">
                <a:defRPr/>
              </a:pPr>
              <a:endParaRPr lang="en-US" sz="2058" kern="0" spc="-37" dirty="0">
                <a:ln>
                  <a:solidFill>
                    <a:prstClr val="white">
                      <a:alpha val="0"/>
                    </a:prstClr>
                  </a:solidFill>
                </a:ln>
                <a:solidFill>
                  <a:srgbClr val="595959">
                    <a:alpha val="99000"/>
                  </a:srgbClr>
                </a:solidFill>
              </a:endParaRPr>
            </a:p>
          </p:txBody>
        </p:sp>
        <p:pic>
          <p:nvPicPr>
            <p:cNvPr id="43"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23432" y="1535983"/>
              <a:ext cx="6191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Rectangle 43"/>
            <p:cNvSpPr/>
            <p:nvPr/>
          </p:nvSpPr>
          <p:spPr bwMode="auto">
            <a:xfrm>
              <a:off x="6407339" y="2834299"/>
              <a:ext cx="847970" cy="646330"/>
            </a:xfrm>
            <a:prstGeom prst="rect">
              <a:avLst/>
            </a:prstGeom>
            <a:noFill/>
            <a:ln w="9525" cap="flat" cmpd="sng" algn="ctr">
              <a:noFill/>
              <a:prstDash val="solid"/>
              <a:headEnd type="none" w="med" len="med"/>
              <a:tailEnd type="none" w="med" len="med"/>
            </a:ln>
            <a:effectLst/>
          </p:spPr>
          <p:txBody>
            <a:bodyPr vert="horz" wrap="non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rPr>
                <a:t>Web </a:t>
              </a:r>
            </a:p>
            <a:p>
              <a:pPr algn="ctr" defTabSz="671865">
                <a:defRPr/>
              </a:pPr>
              <a:r>
                <a:rPr lang="en-US" sz="1764" kern="0" dirty="0">
                  <a:ln>
                    <a:solidFill>
                      <a:prstClr val="white">
                        <a:alpha val="0"/>
                      </a:prstClr>
                    </a:solidFill>
                  </a:ln>
                  <a:solidFill>
                    <a:srgbClr val="505050">
                      <a:lumMod val="50000"/>
                      <a:alpha val="99000"/>
                    </a:srgbClr>
                  </a:solidFill>
                </a:rPr>
                <a:t>Servers</a:t>
              </a:r>
            </a:p>
          </p:txBody>
        </p:sp>
        <p:grpSp>
          <p:nvGrpSpPr>
            <p:cNvPr id="45" name="Group 44"/>
            <p:cNvGrpSpPr/>
            <p:nvPr/>
          </p:nvGrpSpPr>
          <p:grpSpPr>
            <a:xfrm>
              <a:off x="7501153" y="1524595"/>
              <a:ext cx="2181266" cy="646328"/>
              <a:chOff x="7681261" y="1695329"/>
              <a:chExt cx="2181266" cy="646328"/>
            </a:xfrm>
          </p:grpSpPr>
          <p:pic>
            <p:nvPicPr>
              <p:cNvPr id="60"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68955" y="1754373"/>
                <a:ext cx="561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p:cNvSpPr/>
              <p:nvPr/>
            </p:nvSpPr>
            <p:spPr bwMode="auto">
              <a:xfrm>
                <a:off x="7942308" y="1695329"/>
                <a:ext cx="1920219" cy="646327"/>
              </a:xfrm>
              <a:prstGeom prst="rect">
                <a:avLst/>
              </a:prstGeom>
              <a:noFill/>
              <a:ln w="9525" cap="flat" cmpd="sng" algn="ctr">
                <a:noFill/>
                <a:prstDash val="solid"/>
                <a:headEnd type="none" w="med" len="med"/>
                <a:tailEnd type="none" w="med" len="med"/>
              </a:ln>
              <a:effectLst/>
            </p:spPr>
            <p:txBody>
              <a:bodyPr vert="horz" wrap="squar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rPr>
                  <a:t>Web App (w3wp.exe)</a:t>
                </a:r>
              </a:p>
            </p:txBody>
          </p:sp>
          <p:sp>
            <p:nvSpPr>
              <p:cNvPr id="62" name="Rectangle 61"/>
              <p:cNvSpPr/>
              <p:nvPr/>
            </p:nvSpPr>
            <p:spPr bwMode="auto">
              <a:xfrm>
                <a:off x="7681261" y="1695329"/>
                <a:ext cx="1920219" cy="646328"/>
              </a:xfrm>
              <a:prstGeom prst="rect">
                <a:avLst/>
              </a:prstGeom>
              <a:noFill/>
              <a:ln w="47625">
                <a:solidFill>
                  <a:srgbClr val="58595B"/>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65">
                  <a:defRPr/>
                </a:pPr>
                <a:endParaRPr lang="en-US" sz="2058" kern="0" spc="-37" dirty="0">
                  <a:ln>
                    <a:solidFill>
                      <a:prstClr val="white">
                        <a:alpha val="0"/>
                      </a:prstClr>
                    </a:solidFill>
                  </a:ln>
                  <a:solidFill>
                    <a:srgbClr val="595959">
                      <a:alpha val="99000"/>
                    </a:srgbClr>
                  </a:solidFill>
                </a:endParaRPr>
              </a:p>
            </p:txBody>
          </p:sp>
        </p:grpSp>
        <p:grpSp>
          <p:nvGrpSpPr>
            <p:cNvPr id="46" name="Group 45"/>
            <p:cNvGrpSpPr/>
            <p:nvPr/>
          </p:nvGrpSpPr>
          <p:grpSpPr>
            <a:xfrm>
              <a:off x="7482741" y="2375807"/>
              <a:ext cx="2181266" cy="646328"/>
              <a:chOff x="7681261" y="1695329"/>
              <a:chExt cx="2181266" cy="646328"/>
            </a:xfrm>
          </p:grpSpPr>
          <p:pic>
            <p:nvPicPr>
              <p:cNvPr id="57"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68955" y="1754373"/>
                <a:ext cx="561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57"/>
              <p:cNvSpPr/>
              <p:nvPr/>
            </p:nvSpPr>
            <p:spPr bwMode="auto">
              <a:xfrm>
                <a:off x="7942308" y="1695329"/>
                <a:ext cx="1920219" cy="646327"/>
              </a:xfrm>
              <a:prstGeom prst="rect">
                <a:avLst/>
              </a:prstGeom>
              <a:noFill/>
              <a:ln w="9525" cap="flat" cmpd="sng" algn="ctr">
                <a:noFill/>
                <a:prstDash val="solid"/>
                <a:headEnd type="none" w="med" len="med"/>
                <a:tailEnd type="none" w="med" len="med"/>
              </a:ln>
              <a:effectLst/>
            </p:spPr>
            <p:txBody>
              <a:bodyPr vert="horz" wrap="squar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rPr>
                  <a:t>Web App (w3wp.exe)</a:t>
                </a:r>
              </a:p>
            </p:txBody>
          </p:sp>
          <p:sp>
            <p:nvSpPr>
              <p:cNvPr id="59" name="Rectangle 58"/>
              <p:cNvSpPr/>
              <p:nvPr/>
            </p:nvSpPr>
            <p:spPr bwMode="auto">
              <a:xfrm>
                <a:off x="7681261" y="1695329"/>
                <a:ext cx="1920219" cy="646328"/>
              </a:xfrm>
              <a:prstGeom prst="rect">
                <a:avLst/>
              </a:prstGeom>
              <a:noFill/>
              <a:ln w="47625">
                <a:solidFill>
                  <a:srgbClr val="58595B"/>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65">
                  <a:defRPr/>
                </a:pPr>
                <a:endParaRPr lang="en-US" sz="2058" kern="0" spc="-37" dirty="0">
                  <a:ln>
                    <a:solidFill>
                      <a:prstClr val="white">
                        <a:alpha val="0"/>
                      </a:prstClr>
                    </a:solidFill>
                  </a:ln>
                  <a:solidFill>
                    <a:srgbClr val="595959">
                      <a:alpha val="99000"/>
                    </a:srgbClr>
                  </a:solidFill>
                </a:endParaRPr>
              </a:p>
            </p:txBody>
          </p:sp>
        </p:grpSp>
        <p:grpSp>
          <p:nvGrpSpPr>
            <p:cNvPr id="47" name="Group 46"/>
            <p:cNvGrpSpPr/>
            <p:nvPr/>
          </p:nvGrpSpPr>
          <p:grpSpPr>
            <a:xfrm>
              <a:off x="7501153" y="3784218"/>
              <a:ext cx="2181266" cy="646328"/>
              <a:chOff x="7681261" y="1695329"/>
              <a:chExt cx="2181266" cy="646328"/>
            </a:xfrm>
          </p:grpSpPr>
          <p:pic>
            <p:nvPicPr>
              <p:cNvPr id="54"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68955" y="1754373"/>
                <a:ext cx="561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p:cNvSpPr/>
              <p:nvPr/>
            </p:nvSpPr>
            <p:spPr bwMode="auto">
              <a:xfrm>
                <a:off x="7942308" y="1695329"/>
                <a:ext cx="1920219" cy="646327"/>
              </a:xfrm>
              <a:prstGeom prst="rect">
                <a:avLst/>
              </a:prstGeom>
              <a:noFill/>
              <a:ln w="9525" cap="flat" cmpd="sng" algn="ctr">
                <a:noFill/>
                <a:prstDash val="solid"/>
                <a:headEnd type="none" w="med" len="med"/>
                <a:tailEnd type="none" w="med" len="med"/>
              </a:ln>
              <a:effectLst/>
            </p:spPr>
            <p:txBody>
              <a:bodyPr vert="horz" wrap="squar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rPr>
                  <a:t>Web App (w3wp.exe)</a:t>
                </a:r>
              </a:p>
            </p:txBody>
          </p:sp>
          <p:sp>
            <p:nvSpPr>
              <p:cNvPr id="56" name="Rectangle 55"/>
              <p:cNvSpPr/>
              <p:nvPr/>
            </p:nvSpPr>
            <p:spPr bwMode="auto">
              <a:xfrm>
                <a:off x="7681261" y="1695329"/>
                <a:ext cx="1920219" cy="646328"/>
              </a:xfrm>
              <a:prstGeom prst="rect">
                <a:avLst/>
              </a:prstGeom>
              <a:noFill/>
              <a:ln w="47625">
                <a:solidFill>
                  <a:srgbClr val="58595B"/>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65">
                  <a:defRPr/>
                </a:pPr>
                <a:endParaRPr lang="en-US" sz="2058" kern="0" spc="-37" dirty="0">
                  <a:ln>
                    <a:solidFill>
                      <a:prstClr val="white">
                        <a:alpha val="0"/>
                      </a:prstClr>
                    </a:solidFill>
                  </a:ln>
                  <a:solidFill>
                    <a:srgbClr val="595959">
                      <a:alpha val="99000"/>
                    </a:srgbClr>
                  </a:solidFill>
                </a:endParaRPr>
              </a:p>
            </p:txBody>
          </p:sp>
        </p:grpSp>
        <p:cxnSp>
          <p:nvCxnSpPr>
            <p:cNvPr id="48" name="Straight Connector 47"/>
            <p:cNvCxnSpPr>
              <a:endCxn id="56" idx="0"/>
            </p:cNvCxnSpPr>
            <p:nvPr/>
          </p:nvCxnSpPr>
          <p:spPr>
            <a:xfrm>
              <a:off x="8461262" y="3056797"/>
              <a:ext cx="1" cy="727421"/>
            </a:xfrm>
            <a:prstGeom prst="line">
              <a:avLst/>
            </a:prstGeom>
            <a:noFill/>
            <a:ln w="38100" cap="flat" cmpd="sng" algn="ctr">
              <a:solidFill>
                <a:srgbClr val="58595B"/>
              </a:solidFill>
              <a:prstDash val="sysDot"/>
            </a:ln>
            <a:effectLst/>
          </p:spPr>
        </p:cxnSp>
        <p:pic>
          <p:nvPicPr>
            <p:cNvPr id="49"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523432" y="2187448"/>
              <a:ext cx="6191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0" name="Straight Connector 49"/>
            <p:cNvCxnSpPr>
              <a:stCxn id="43" idx="3"/>
              <a:endCxn id="62" idx="1"/>
            </p:cNvCxnSpPr>
            <p:nvPr/>
          </p:nvCxnSpPr>
          <p:spPr>
            <a:xfrm flipV="1">
              <a:off x="7142557" y="1847759"/>
              <a:ext cx="358596" cy="2549"/>
            </a:xfrm>
            <a:prstGeom prst="line">
              <a:avLst/>
            </a:prstGeom>
            <a:noFill/>
            <a:ln w="38100" cap="flat" cmpd="sng" algn="ctr">
              <a:solidFill>
                <a:srgbClr val="58595B"/>
              </a:solidFill>
              <a:prstDash val="sysDot"/>
            </a:ln>
            <a:effectLst/>
          </p:spPr>
        </p:cxnSp>
        <p:grpSp>
          <p:nvGrpSpPr>
            <p:cNvPr id="51" name="Group 50"/>
            <p:cNvGrpSpPr/>
            <p:nvPr/>
          </p:nvGrpSpPr>
          <p:grpSpPr>
            <a:xfrm>
              <a:off x="6523432" y="4579826"/>
              <a:ext cx="1201044" cy="783061"/>
              <a:chOff x="6626298" y="4731729"/>
              <a:chExt cx="1201044" cy="783061"/>
            </a:xfrm>
          </p:grpSpPr>
          <p:sp>
            <p:nvSpPr>
              <p:cNvPr id="52" name="Rectangle 51"/>
              <p:cNvSpPr/>
              <p:nvPr/>
            </p:nvSpPr>
            <p:spPr>
              <a:xfrm>
                <a:off x="6626298" y="4731729"/>
                <a:ext cx="1196951" cy="325257"/>
              </a:xfrm>
              <a:prstGeom prst="rect">
                <a:avLst/>
              </a:prstGeom>
              <a:solidFill>
                <a:srgbClr val="0D5387"/>
              </a:solidFill>
              <a:ln w="25400" cap="flat" cmpd="sng" algn="ctr">
                <a:noFill/>
                <a:prstDash val="solid"/>
              </a:ln>
              <a:effectLst/>
            </p:spPr>
            <p:txBody>
              <a:bodyPr rtlCol="0" anchor="ctr"/>
              <a:lstStyle/>
              <a:p>
                <a:pPr algn="ctr" defTabSz="896203">
                  <a:defRPr/>
                </a:pPr>
                <a:r>
                  <a:rPr lang="en-US" sz="1764" kern="0" dirty="0">
                    <a:solidFill>
                      <a:prstClr val="white"/>
                    </a:solidFill>
                    <a:cs typeface="Segoe UI" panose="020B0502040204020203" pitchFamily="34" charset="0"/>
                  </a:rPr>
                  <a:t>Metering</a:t>
                </a:r>
              </a:p>
            </p:txBody>
          </p:sp>
          <p:sp>
            <p:nvSpPr>
              <p:cNvPr id="53" name="Rectangle 52"/>
              <p:cNvSpPr/>
              <p:nvPr/>
            </p:nvSpPr>
            <p:spPr>
              <a:xfrm>
                <a:off x="6630391" y="5189533"/>
                <a:ext cx="1196951" cy="325257"/>
              </a:xfrm>
              <a:prstGeom prst="rect">
                <a:avLst/>
              </a:prstGeom>
              <a:solidFill>
                <a:srgbClr val="0D5387"/>
              </a:solidFill>
              <a:ln w="25400" cap="flat" cmpd="sng" algn="ctr">
                <a:noFill/>
                <a:prstDash val="solid"/>
              </a:ln>
              <a:effectLst/>
            </p:spPr>
            <p:txBody>
              <a:bodyPr rtlCol="0" anchor="ctr"/>
              <a:lstStyle/>
              <a:p>
                <a:pPr algn="ctr" defTabSz="896203">
                  <a:defRPr/>
                </a:pPr>
                <a:r>
                  <a:rPr lang="en-US" sz="1764" kern="0" dirty="0">
                    <a:solidFill>
                      <a:prstClr val="white"/>
                    </a:solidFill>
                    <a:cs typeface="Segoe UI" panose="020B0502040204020203" pitchFamily="34" charset="0"/>
                  </a:rPr>
                  <a:t>DWAS</a:t>
                </a:r>
              </a:p>
            </p:txBody>
          </p:sp>
        </p:grpSp>
      </p:grpSp>
      <p:grpSp>
        <p:nvGrpSpPr>
          <p:cNvPr id="63" name="Group 62"/>
          <p:cNvGrpSpPr/>
          <p:nvPr/>
        </p:nvGrpSpPr>
        <p:grpSpPr>
          <a:xfrm>
            <a:off x="6355451" y="5359870"/>
            <a:ext cx="3109194" cy="737679"/>
            <a:chOff x="6243815" y="5538705"/>
            <a:chExt cx="3172366" cy="752667"/>
          </a:xfrm>
        </p:grpSpPr>
        <p:sp>
          <p:nvSpPr>
            <p:cNvPr id="64" name="Rectangle 63"/>
            <p:cNvSpPr/>
            <p:nvPr/>
          </p:nvSpPr>
          <p:spPr bwMode="auto">
            <a:xfrm>
              <a:off x="6947591" y="5721988"/>
              <a:ext cx="2242005" cy="369328"/>
            </a:xfrm>
            <a:prstGeom prst="rect">
              <a:avLst/>
            </a:prstGeom>
            <a:noFill/>
            <a:ln w="9525" cap="flat" cmpd="sng" algn="ctr">
              <a:noFill/>
              <a:prstDash val="solid"/>
              <a:headEnd type="none" w="med" len="med"/>
              <a:tailEnd type="none" w="med" len="med"/>
            </a:ln>
            <a:effectLst/>
          </p:spPr>
          <p:txBody>
            <a:bodyPr vert="horz" wrap="squar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rPr>
                <a:t>Storage Controller</a:t>
              </a:r>
            </a:p>
          </p:txBody>
        </p:sp>
        <p:pic>
          <p:nvPicPr>
            <p:cNvPr id="65" name="Picture 11"/>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328167" y="5594876"/>
              <a:ext cx="619125"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65"/>
            <p:cNvSpPr/>
            <p:nvPr/>
          </p:nvSpPr>
          <p:spPr bwMode="auto">
            <a:xfrm>
              <a:off x="6243815" y="5538705"/>
              <a:ext cx="3172366" cy="752667"/>
            </a:xfrm>
            <a:prstGeom prst="rect">
              <a:avLst/>
            </a:prstGeom>
            <a:noFill/>
            <a:ln w="47625">
              <a:solidFill>
                <a:srgbClr val="00BCF2"/>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65">
                <a:defRPr/>
              </a:pPr>
              <a:endParaRPr lang="en-US" sz="2058" kern="0" spc="-37" dirty="0">
                <a:ln>
                  <a:solidFill>
                    <a:prstClr val="white">
                      <a:alpha val="0"/>
                    </a:prstClr>
                  </a:solidFill>
                </a:ln>
                <a:solidFill>
                  <a:srgbClr val="595959">
                    <a:alpha val="99000"/>
                  </a:srgbClr>
                </a:solidFill>
              </a:endParaRPr>
            </a:p>
          </p:txBody>
        </p:sp>
      </p:grpSp>
      <p:grpSp>
        <p:nvGrpSpPr>
          <p:cNvPr id="67" name="Group 66"/>
          <p:cNvGrpSpPr/>
          <p:nvPr/>
        </p:nvGrpSpPr>
        <p:grpSpPr>
          <a:xfrm>
            <a:off x="10099340" y="5419650"/>
            <a:ext cx="1256489" cy="963652"/>
            <a:chOff x="10072267" y="5660278"/>
            <a:chExt cx="1282018" cy="983231"/>
          </a:xfrm>
        </p:grpSpPr>
        <p:pic>
          <p:nvPicPr>
            <p:cNvPr id="68" name="Picture 6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469863" y="5660278"/>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Rectangle 68"/>
            <p:cNvSpPr/>
            <p:nvPr/>
          </p:nvSpPr>
          <p:spPr bwMode="auto">
            <a:xfrm>
              <a:off x="10072267" y="6274181"/>
              <a:ext cx="1282018" cy="369328"/>
            </a:xfrm>
            <a:prstGeom prst="rect">
              <a:avLst/>
            </a:prstGeom>
            <a:noFill/>
            <a:ln w="9525" cap="flat" cmpd="sng" algn="ctr">
              <a:noFill/>
              <a:prstDash val="solid"/>
              <a:headEnd type="none" w="med" len="med"/>
              <a:tailEnd type="none" w="med" len="med"/>
            </a:ln>
            <a:effectLst/>
          </p:spPr>
          <p:txBody>
            <a:bodyPr vert="horz" wrap="non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rPr>
                <a:t>Cloud Drive</a:t>
              </a:r>
            </a:p>
          </p:txBody>
        </p:sp>
      </p:grpSp>
      <p:grpSp>
        <p:nvGrpSpPr>
          <p:cNvPr id="70" name="Group 69"/>
          <p:cNvGrpSpPr/>
          <p:nvPr/>
        </p:nvGrpSpPr>
        <p:grpSpPr>
          <a:xfrm>
            <a:off x="10103162" y="1017317"/>
            <a:ext cx="1822178" cy="1454807"/>
            <a:chOff x="10241553" y="1258748"/>
            <a:chExt cx="1859201" cy="1484365"/>
          </a:xfrm>
        </p:grpSpPr>
        <p:pic>
          <p:nvPicPr>
            <p:cNvPr id="71"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337743" y="1312470"/>
              <a:ext cx="5540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 name="Rectangle 71"/>
            <p:cNvSpPr/>
            <p:nvPr/>
          </p:nvSpPr>
          <p:spPr bwMode="auto">
            <a:xfrm>
              <a:off x="10241553" y="1258748"/>
              <a:ext cx="1859201" cy="1484365"/>
            </a:xfrm>
            <a:prstGeom prst="rect">
              <a:avLst/>
            </a:prstGeom>
            <a:noFill/>
            <a:ln w="47625">
              <a:solidFill>
                <a:srgbClr val="00BCF2"/>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65">
                <a:defRPr/>
              </a:pPr>
              <a:endParaRPr lang="en-US" sz="2058" kern="0" spc="-37" dirty="0">
                <a:ln>
                  <a:solidFill>
                    <a:prstClr val="white">
                      <a:alpha val="0"/>
                    </a:prstClr>
                  </a:solidFill>
                </a:ln>
                <a:solidFill>
                  <a:srgbClr val="595959">
                    <a:alpha val="99000"/>
                  </a:srgbClr>
                </a:solidFill>
              </a:endParaRPr>
            </a:p>
          </p:txBody>
        </p:sp>
        <p:pic>
          <p:nvPicPr>
            <p:cNvPr id="73" name="Picture 1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1521699" y="2144679"/>
              <a:ext cx="40798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73"/>
            <p:cNvSpPr/>
            <p:nvPr/>
          </p:nvSpPr>
          <p:spPr bwMode="auto">
            <a:xfrm>
              <a:off x="10703134" y="2225921"/>
              <a:ext cx="818494" cy="369328"/>
            </a:xfrm>
            <a:prstGeom prst="rect">
              <a:avLst/>
            </a:prstGeom>
            <a:noFill/>
            <a:ln w="9525" cap="flat" cmpd="sng" algn="ctr">
              <a:noFill/>
              <a:prstDash val="solid"/>
              <a:headEnd type="none" w="med" len="med"/>
              <a:tailEnd type="none" w="med" len="med"/>
            </a:ln>
            <a:effectLst/>
          </p:spPr>
          <p:txBody>
            <a:bodyPr vert="horz" wrap="non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cs typeface="Segoe UI" panose="020B0502040204020203" pitchFamily="34" charset="0"/>
                </a:rPr>
                <a:t>MySQL</a:t>
              </a:r>
            </a:p>
          </p:txBody>
        </p:sp>
        <p:sp>
          <p:nvSpPr>
            <p:cNvPr id="75" name="Rectangle 74"/>
            <p:cNvSpPr/>
            <p:nvPr/>
          </p:nvSpPr>
          <p:spPr bwMode="auto">
            <a:xfrm>
              <a:off x="10891781" y="1324901"/>
              <a:ext cx="1035091" cy="646327"/>
            </a:xfrm>
            <a:prstGeom prst="rect">
              <a:avLst/>
            </a:prstGeom>
            <a:noFill/>
            <a:ln w="9525" cap="flat" cmpd="sng" algn="ctr">
              <a:noFill/>
              <a:prstDash val="solid"/>
              <a:headEnd type="none" w="med" len="med"/>
              <a:tailEnd type="none" w="med" len="med"/>
            </a:ln>
            <a:effectLst/>
          </p:spPr>
          <p:txBody>
            <a:bodyPr vert="horz" wrap="non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cs typeface="Segoe UI" panose="020B0502040204020203" pitchFamily="34" charset="0"/>
                </a:rPr>
                <a:t>SQL </a:t>
              </a:r>
            </a:p>
            <a:p>
              <a:pPr algn="ctr" defTabSz="671865">
                <a:defRPr/>
              </a:pPr>
              <a:r>
                <a:rPr lang="en-US" sz="1764" kern="0" dirty="0">
                  <a:ln>
                    <a:solidFill>
                      <a:prstClr val="white">
                        <a:alpha val="0"/>
                      </a:prstClr>
                    </a:solidFill>
                  </a:ln>
                  <a:solidFill>
                    <a:srgbClr val="505050">
                      <a:lumMod val="50000"/>
                      <a:alpha val="99000"/>
                    </a:srgbClr>
                  </a:solidFill>
                  <a:cs typeface="Segoe UI" panose="020B0502040204020203" pitchFamily="34" charset="0"/>
                </a:rPr>
                <a:t>Database</a:t>
              </a:r>
            </a:p>
          </p:txBody>
        </p:sp>
        <p:cxnSp>
          <p:nvCxnSpPr>
            <p:cNvPr id="76" name="Straight Connector 75"/>
            <p:cNvCxnSpPr/>
            <p:nvPr/>
          </p:nvCxnSpPr>
          <p:spPr>
            <a:xfrm flipH="1">
              <a:off x="10433701" y="2050711"/>
              <a:ext cx="1474904" cy="0"/>
            </a:xfrm>
            <a:prstGeom prst="line">
              <a:avLst/>
            </a:prstGeom>
            <a:noFill/>
            <a:ln w="38100" cap="flat" cmpd="sng" algn="ctr">
              <a:solidFill>
                <a:srgbClr val="58595B"/>
              </a:solidFill>
              <a:prstDash val="sysDot"/>
            </a:ln>
            <a:effectLst/>
          </p:spPr>
        </p:cxnSp>
      </p:grpSp>
      <p:cxnSp>
        <p:nvCxnSpPr>
          <p:cNvPr id="77" name="Straight Arrow Connector 76"/>
          <p:cNvCxnSpPr>
            <a:stCxn id="30" idx="3"/>
            <a:endCxn id="43" idx="1"/>
          </p:cNvCxnSpPr>
          <p:nvPr/>
        </p:nvCxnSpPr>
        <p:spPr>
          <a:xfrm>
            <a:off x="5031005" y="1498893"/>
            <a:ext cx="1438023" cy="8833"/>
          </a:xfrm>
          <a:prstGeom prst="straightConnector1">
            <a:avLst/>
          </a:prstGeom>
          <a:noFill/>
          <a:ln w="38100" cap="flat" cmpd="sng" algn="ctr">
            <a:solidFill>
              <a:srgbClr val="BAD80A"/>
            </a:solidFill>
            <a:prstDash val="solid"/>
            <a:tailEnd type="triangle"/>
          </a:ln>
          <a:effectLst/>
        </p:spPr>
      </p:cxnSp>
      <p:cxnSp>
        <p:nvCxnSpPr>
          <p:cNvPr id="78" name="Elbow Connector 77"/>
          <p:cNvCxnSpPr>
            <a:stCxn id="33" idx="3"/>
            <a:endCxn id="30" idx="1"/>
          </p:cNvCxnSpPr>
          <p:nvPr/>
        </p:nvCxnSpPr>
        <p:spPr>
          <a:xfrm rot="5400000" flipH="1" flipV="1">
            <a:off x="3353918" y="1756659"/>
            <a:ext cx="1448312" cy="932783"/>
          </a:xfrm>
          <a:prstGeom prst="bentConnector2">
            <a:avLst/>
          </a:prstGeom>
          <a:noFill/>
          <a:ln w="38100" cap="flat" cmpd="sng" algn="ctr">
            <a:solidFill>
              <a:srgbClr val="BAD80A"/>
            </a:solidFill>
            <a:prstDash val="solid"/>
            <a:tailEnd type="triangle"/>
          </a:ln>
          <a:effectLst/>
        </p:spPr>
      </p:cxnSp>
      <p:cxnSp>
        <p:nvCxnSpPr>
          <p:cNvPr id="79" name="Straight Arrow Connector 78"/>
          <p:cNvCxnSpPr>
            <a:stCxn id="49" idx="3"/>
          </p:cNvCxnSpPr>
          <p:nvPr/>
        </p:nvCxnSpPr>
        <p:spPr>
          <a:xfrm>
            <a:off x="7075825" y="2146217"/>
            <a:ext cx="311761" cy="0"/>
          </a:xfrm>
          <a:prstGeom prst="straightConnector1">
            <a:avLst/>
          </a:prstGeom>
          <a:noFill/>
          <a:ln w="38100" cap="flat" cmpd="sng" algn="ctr">
            <a:solidFill>
              <a:srgbClr val="BAD80A"/>
            </a:solidFill>
            <a:prstDash val="solid"/>
            <a:tailEnd type="triangle"/>
          </a:ln>
          <a:effectLst/>
        </p:spPr>
      </p:cxnSp>
      <p:cxnSp>
        <p:nvCxnSpPr>
          <p:cNvPr id="80" name="Straight Arrow Connector 79"/>
          <p:cNvCxnSpPr>
            <a:stCxn id="91" idx="2"/>
            <a:endCxn id="36" idx="0"/>
          </p:cNvCxnSpPr>
          <p:nvPr/>
        </p:nvCxnSpPr>
        <p:spPr>
          <a:xfrm>
            <a:off x="4780792" y="3516734"/>
            <a:ext cx="6945" cy="470785"/>
          </a:xfrm>
          <a:prstGeom prst="straightConnector1">
            <a:avLst/>
          </a:prstGeom>
          <a:noFill/>
          <a:ln w="38100" cap="flat" cmpd="sng" algn="ctr">
            <a:solidFill>
              <a:srgbClr val="58595B"/>
            </a:solidFill>
            <a:prstDash val="solid"/>
            <a:tailEnd type="triangle"/>
          </a:ln>
          <a:effectLst/>
        </p:spPr>
      </p:cxnSp>
      <p:cxnSp>
        <p:nvCxnSpPr>
          <p:cNvPr id="81" name="Straight Arrow Connector 80"/>
          <p:cNvCxnSpPr>
            <a:stCxn id="40" idx="3"/>
          </p:cNvCxnSpPr>
          <p:nvPr/>
        </p:nvCxnSpPr>
        <p:spPr>
          <a:xfrm>
            <a:off x="5084188" y="5694604"/>
            <a:ext cx="1264131" cy="0"/>
          </a:xfrm>
          <a:prstGeom prst="straightConnector1">
            <a:avLst/>
          </a:prstGeom>
          <a:noFill/>
          <a:ln w="38100" cap="flat" cmpd="sng" algn="ctr">
            <a:solidFill>
              <a:srgbClr val="58595B"/>
            </a:solidFill>
            <a:prstDash val="solid"/>
            <a:tailEnd type="triangle"/>
          </a:ln>
          <a:effectLst/>
        </p:spPr>
      </p:cxnSp>
      <p:cxnSp>
        <p:nvCxnSpPr>
          <p:cNvPr id="82" name="Elbow Connector 81"/>
          <p:cNvCxnSpPr>
            <a:stCxn id="36" idx="3"/>
          </p:cNvCxnSpPr>
          <p:nvPr/>
        </p:nvCxnSpPr>
        <p:spPr>
          <a:xfrm>
            <a:off x="5091134" y="4295585"/>
            <a:ext cx="1239250" cy="1119339"/>
          </a:xfrm>
          <a:prstGeom prst="bentConnector3">
            <a:avLst>
              <a:gd name="adj1" fmla="val 40485"/>
            </a:avLst>
          </a:prstGeom>
          <a:noFill/>
          <a:ln w="38100" cap="flat" cmpd="sng" algn="ctr">
            <a:solidFill>
              <a:srgbClr val="58595B"/>
            </a:solidFill>
            <a:prstDash val="solid"/>
            <a:tailEnd type="triangle"/>
          </a:ln>
          <a:effectLst/>
        </p:spPr>
      </p:cxnSp>
      <p:cxnSp>
        <p:nvCxnSpPr>
          <p:cNvPr id="83" name="Elbow Connector 82"/>
          <p:cNvCxnSpPr>
            <a:stCxn id="34" idx="2"/>
            <a:endCxn id="36" idx="1"/>
          </p:cNvCxnSpPr>
          <p:nvPr/>
        </p:nvCxnSpPr>
        <p:spPr>
          <a:xfrm rot="16200000" flipH="1">
            <a:off x="3943352" y="3754597"/>
            <a:ext cx="209321" cy="872654"/>
          </a:xfrm>
          <a:prstGeom prst="bentConnector2">
            <a:avLst/>
          </a:prstGeom>
          <a:noFill/>
          <a:ln w="38100" cap="flat" cmpd="sng" algn="ctr">
            <a:solidFill>
              <a:srgbClr val="58595B"/>
            </a:solidFill>
            <a:prstDash val="solid"/>
            <a:tailEnd type="triangle"/>
          </a:ln>
          <a:effectLst/>
        </p:spPr>
      </p:cxnSp>
      <p:cxnSp>
        <p:nvCxnSpPr>
          <p:cNvPr id="84" name="Elbow Connector 83"/>
          <p:cNvCxnSpPr>
            <a:stCxn id="34" idx="2"/>
            <a:endCxn id="40" idx="1"/>
          </p:cNvCxnSpPr>
          <p:nvPr/>
        </p:nvCxnSpPr>
        <p:spPr>
          <a:xfrm rot="16200000" flipH="1">
            <a:off x="3240368" y="4457581"/>
            <a:ext cx="1608341" cy="865707"/>
          </a:xfrm>
          <a:prstGeom prst="bentConnector2">
            <a:avLst/>
          </a:prstGeom>
          <a:noFill/>
          <a:ln w="38100" cap="flat" cmpd="sng" algn="ctr">
            <a:solidFill>
              <a:srgbClr val="58595B"/>
            </a:solidFill>
            <a:prstDash val="solid"/>
            <a:tailEnd type="triangle"/>
          </a:ln>
          <a:effectLst/>
        </p:spPr>
      </p:cxnSp>
      <p:cxnSp>
        <p:nvCxnSpPr>
          <p:cNvPr id="85" name="Straight Arrow Connector 84"/>
          <p:cNvCxnSpPr>
            <a:stCxn id="66" idx="3"/>
            <a:endCxn id="68" idx="1"/>
          </p:cNvCxnSpPr>
          <p:nvPr/>
        </p:nvCxnSpPr>
        <p:spPr>
          <a:xfrm>
            <a:off x="9464646" y="5728709"/>
            <a:ext cx="1024373" cy="9120"/>
          </a:xfrm>
          <a:prstGeom prst="straightConnector1">
            <a:avLst/>
          </a:prstGeom>
          <a:noFill/>
          <a:ln w="38100" cap="flat" cmpd="sng" algn="ctr">
            <a:solidFill>
              <a:srgbClr val="58595B"/>
            </a:solidFill>
            <a:prstDash val="solid"/>
            <a:tailEnd type="triangle"/>
          </a:ln>
          <a:effectLst/>
        </p:spPr>
      </p:cxnSp>
      <p:cxnSp>
        <p:nvCxnSpPr>
          <p:cNvPr id="86" name="Straight Arrow Connector 85"/>
          <p:cNvCxnSpPr>
            <a:endCxn id="72" idx="1"/>
          </p:cNvCxnSpPr>
          <p:nvPr/>
        </p:nvCxnSpPr>
        <p:spPr>
          <a:xfrm>
            <a:off x="9457511" y="1744720"/>
            <a:ext cx="645650" cy="0"/>
          </a:xfrm>
          <a:prstGeom prst="straightConnector1">
            <a:avLst/>
          </a:prstGeom>
          <a:noFill/>
          <a:ln w="38100" cap="flat" cmpd="sng" algn="ctr">
            <a:solidFill>
              <a:srgbClr val="58595B"/>
            </a:solidFill>
            <a:prstDash val="solid"/>
            <a:tailEnd type="triangle"/>
          </a:ln>
          <a:effectLst/>
        </p:spPr>
      </p:cxnSp>
      <p:cxnSp>
        <p:nvCxnSpPr>
          <p:cNvPr id="87" name="Elbow Connector 86"/>
          <p:cNvCxnSpPr>
            <a:stCxn id="92" idx="3"/>
            <a:endCxn id="52" idx="1"/>
          </p:cNvCxnSpPr>
          <p:nvPr/>
        </p:nvCxnSpPr>
        <p:spPr>
          <a:xfrm>
            <a:off x="5057969" y="2923513"/>
            <a:ext cx="1411058" cy="1418769"/>
          </a:xfrm>
          <a:prstGeom prst="bentConnector3">
            <a:avLst>
              <a:gd name="adj1" fmla="val 59193"/>
            </a:avLst>
          </a:prstGeom>
          <a:noFill/>
          <a:ln w="38100" cap="flat" cmpd="sng" algn="ctr">
            <a:solidFill>
              <a:srgbClr val="58595B"/>
            </a:solidFill>
            <a:prstDash val="solid"/>
            <a:tailEnd type="triangle"/>
          </a:ln>
          <a:effectLst/>
        </p:spPr>
      </p:cxnSp>
      <p:cxnSp>
        <p:nvCxnSpPr>
          <p:cNvPr id="88" name="Elbow Connector 87"/>
          <p:cNvCxnSpPr>
            <a:stCxn id="92" idx="3"/>
            <a:endCxn id="53" idx="1"/>
          </p:cNvCxnSpPr>
          <p:nvPr/>
        </p:nvCxnSpPr>
        <p:spPr>
          <a:xfrm>
            <a:off x="5057969" y="2923512"/>
            <a:ext cx="1415070" cy="1867456"/>
          </a:xfrm>
          <a:prstGeom prst="bentConnector3">
            <a:avLst>
              <a:gd name="adj1" fmla="val 59166"/>
            </a:avLst>
          </a:prstGeom>
          <a:noFill/>
          <a:ln w="38100" cap="flat" cmpd="sng" algn="ctr">
            <a:solidFill>
              <a:srgbClr val="58595B"/>
            </a:solidFill>
            <a:prstDash val="solid"/>
            <a:tailEnd type="triangle"/>
          </a:ln>
          <a:effectLst/>
        </p:spPr>
      </p:cxnSp>
      <p:sp>
        <p:nvSpPr>
          <p:cNvPr id="89" name="Rectangle 88"/>
          <p:cNvSpPr/>
          <p:nvPr/>
        </p:nvSpPr>
        <p:spPr bwMode="auto">
          <a:xfrm>
            <a:off x="276117" y="1524000"/>
            <a:ext cx="2652327" cy="4162760"/>
          </a:xfrm>
          <a:prstGeom prst="rect">
            <a:avLst/>
          </a:prstGeom>
          <a:noFill/>
          <a:ln w="9525" cap="flat" cmpd="sng" algn="ctr">
            <a:noFill/>
            <a:prstDash val="solid"/>
            <a:headEnd type="none" w="med" len="med"/>
            <a:tailEnd type="none" w="med" len="med"/>
          </a:ln>
          <a:effectLst/>
        </p:spPr>
        <p:txBody>
          <a:bodyPr vert="horz" wrap="square" lIns="44810" tIns="44808" rIns="44810" bIns="44808" numCol="1" rtlCol="0" anchor="ctr" anchorCtr="0" compatLnSpc="1">
            <a:prstTxWarp prst="textNoShape">
              <a:avLst/>
            </a:prstTxWarp>
            <a:spAutoFit/>
          </a:bodyPr>
          <a:lstStyle/>
          <a:p>
            <a:pPr defTabSz="671865">
              <a:defRPr/>
            </a:pPr>
            <a:r>
              <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rPr>
              <a:t>All DB’s are SQL Database</a:t>
            </a:r>
          </a:p>
          <a:p>
            <a:pPr defTabSz="671865">
              <a:defRPr/>
            </a:pPr>
            <a:endPar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endParaRPr>
          </a:p>
          <a:p>
            <a:pPr defTabSz="671865">
              <a:defRPr/>
            </a:pPr>
            <a:r>
              <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rPr>
              <a:t>Azure Blobs as Durable Storage</a:t>
            </a:r>
          </a:p>
          <a:p>
            <a:pPr defTabSz="671865">
              <a:defRPr/>
            </a:pPr>
            <a:endPar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endParaRPr>
          </a:p>
          <a:p>
            <a:pPr defTabSz="671865">
              <a:defRPr/>
            </a:pPr>
            <a:r>
              <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rPr>
              <a:t>Microsoft Azure Worker Roles</a:t>
            </a:r>
          </a:p>
          <a:p>
            <a:pPr defTabSz="671865">
              <a:defRPr/>
            </a:pPr>
            <a:endPar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endParaRPr>
          </a:p>
          <a:p>
            <a:pPr defTabSz="671865">
              <a:defRPr/>
            </a:pPr>
            <a:r>
              <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rPr>
              <a:t>Monitor Resource Usage </a:t>
            </a:r>
          </a:p>
          <a:p>
            <a:pPr defTabSz="671865">
              <a:defRPr/>
            </a:pPr>
            <a:endPar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endParaRPr>
          </a:p>
          <a:p>
            <a:pPr defTabSz="671865">
              <a:defRPr/>
            </a:pPr>
            <a:r>
              <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rPr>
              <a:t>Dynamic Web Activation Service</a:t>
            </a:r>
          </a:p>
          <a:p>
            <a:pPr defTabSz="671865">
              <a:defRPr/>
            </a:pPr>
            <a:endPar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endParaRPr>
          </a:p>
          <a:p>
            <a:pPr defTabSz="671865">
              <a:defRPr/>
            </a:pPr>
            <a:r>
              <a:rPr lang="en-US" sz="1764" kern="0" dirty="0">
                <a:ln>
                  <a:solidFill>
                    <a:prstClr val="white">
                      <a:alpha val="0"/>
                    </a:prstClr>
                  </a:solidFill>
                </a:ln>
                <a:solidFill>
                  <a:srgbClr val="505050">
                    <a:lumMod val="50000"/>
                    <a:alpha val="99000"/>
                  </a:srgbClr>
                </a:solidFill>
                <a:latin typeface="+mj-lt"/>
                <a:cs typeface="Segoe UI Light" panose="020B0502040204020203" pitchFamily="34" charset="0"/>
              </a:rPr>
              <a:t>W3WP.exe IIS Application Pool Process</a:t>
            </a:r>
          </a:p>
        </p:txBody>
      </p:sp>
      <p:grpSp>
        <p:nvGrpSpPr>
          <p:cNvPr id="90" name="Group 89"/>
          <p:cNvGrpSpPr/>
          <p:nvPr/>
        </p:nvGrpSpPr>
        <p:grpSpPr>
          <a:xfrm>
            <a:off x="4143246" y="2637230"/>
            <a:ext cx="1275090" cy="879505"/>
            <a:chOff x="4225807" y="2861531"/>
            <a:chExt cx="1300997" cy="897375"/>
          </a:xfrm>
        </p:grpSpPr>
        <p:sp>
          <p:nvSpPr>
            <p:cNvPr id="91" name="Rectangle 90"/>
            <p:cNvSpPr/>
            <p:nvPr/>
          </p:nvSpPr>
          <p:spPr bwMode="auto">
            <a:xfrm>
              <a:off x="4225807" y="3389578"/>
              <a:ext cx="1300997" cy="369328"/>
            </a:xfrm>
            <a:prstGeom prst="rect">
              <a:avLst/>
            </a:prstGeom>
            <a:noFill/>
            <a:ln w="9525" cap="flat" cmpd="sng" algn="ctr">
              <a:noFill/>
              <a:prstDash val="solid"/>
              <a:headEnd type="none" w="med" len="med"/>
              <a:tailEnd type="none" w="med" len="med"/>
            </a:ln>
            <a:effectLst/>
          </p:spPr>
          <p:txBody>
            <a:bodyPr vert="horz" wrap="none" lIns="44810" tIns="44808" rIns="44810" bIns="44808" numCol="1" rtlCol="0" anchor="ctr" anchorCtr="0" compatLnSpc="1">
              <a:prstTxWarp prst="textNoShape">
                <a:avLst/>
              </a:prstTxWarp>
              <a:spAutoFit/>
            </a:bodyPr>
            <a:lstStyle/>
            <a:p>
              <a:pPr algn="ctr" defTabSz="671865">
                <a:defRPr/>
              </a:pPr>
              <a:r>
                <a:rPr lang="en-US" sz="1764" kern="0" dirty="0">
                  <a:ln>
                    <a:solidFill>
                      <a:prstClr val="white">
                        <a:alpha val="0"/>
                      </a:prstClr>
                    </a:solidFill>
                  </a:ln>
                  <a:solidFill>
                    <a:srgbClr val="505050">
                      <a:lumMod val="50000"/>
                      <a:alpha val="99000"/>
                    </a:srgbClr>
                  </a:solidFill>
                </a:rPr>
                <a:t>Runtime DB</a:t>
              </a:r>
            </a:p>
          </p:txBody>
        </p:sp>
        <p:pic>
          <p:nvPicPr>
            <p:cNvPr id="92" name="Picture 3"/>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05077" y="2861531"/>
              <a:ext cx="5540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3" name="Straight Arrow Connector 92"/>
          <p:cNvCxnSpPr>
            <a:endCxn id="53" idx="2"/>
          </p:cNvCxnSpPr>
          <p:nvPr/>
        </p:nvCxnSpPr>
        <p:spPr>
          <a:xfrm flipV="1">
            <a:off x="7059597" y="4950357"/>
            <a:ext cx="0" cy="409512"/>
          </a:xfrm>
          <a:prstGeom prst="straightConnector1">
            <a:avLst/>
          </a:prstGeom>
          <a:noFill/>
          <a:ln w="38100" cap="flat" cmpd="sng" algn="ctr">
            <a:solidFill>
              <a:srgbClr val="58595B"/>
            </a:solidFill>
            <a:prstDash val="solid"/>
            <a:tailEnd type="triangle"/>
          </a:ln>
          <a:effectLst/>
        </p:spPr>
      </p:cxnSp>
      <p:sp>
        <p:nvSpPr>
          <p:cNvPr id="2" name="Title 1"/>
          <p:cNvSpPr>
            <a:spLocks noGrp="1"/>
          </p:cNvSpPr>
          <p:nvPr>
            <p:ph type="title"/>
          </p:nvPr>
        </p:nvSpPr>
        <p:spPr/>
        <p:txBody>
          <a:bodyPr/>
          <a:lstStyle/>
          <a:p>
            <a:r>
              <a:rPr lang="en-US" dirty="0"/>
              <a:t>Website Architecture</a:t>
            </a:r>
          </a:p>
        </p:txBody>
      </p:sp>
    </p:spTree>
    <p:extLst>
      <p:ext uri="{BB962C8B-B14F-4D97-AF65-F5344CB8AC3E}">
        <p14:creationId xmlns:p14="http://schemas.microsoft.com/office/powerpoint/2010/main" val="13064014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2452" y="5102933"/>
            <a:ext cx="12187099" cy="1045875"/>
            <a:chOff x="-5012461" y="5194194"/>
            <a:chExt cx="16033938" cy="1376362"/>
          </a:xfrm>
        </p:grpSpPr>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7234"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42952"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1331"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85613" y="5194194"/>
              <a:ext cx="3184840"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4553"/>
            <a:stretch/>
          </p:blipFill>
          <p:spPr bwMode="auto">
            <a:xfrm>
              <a:off x="-5012461" y="5194194"/>
              <a:ext cx="1447407" cy="13763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54473"/>
            <a:stretch/>
          </p:blipFill>
          <p:spPr bwMode="auto">
            <a:xfrm>
              <a:off x="9571520" y="5194194"/>
              <a:ext cx="1449957" cy="1376361"/>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p:cNvSpPr/>
          <p:nvPr/>
        </p:nvSpPr>
        <p:spPr bwMode="auto">
          <a:xfrm>
            <a:off x="1540209" y="1295400"/>
            <a:ext cx="1348557" cy="66175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6" tIns="60932" rIns="121866" bIns="60932" numCol="1" rtlCol="0" anchor="ctr" anchorCtr="0" compatLnSpc="1">
            <a:prstTxWarp prst="textNoShape">
              <a:avLst/>
            </a:prstTxWarp>
          </a:bodyPr>
          <a:lstStyle/>
          <a:p>
            <a:pPr defTabSz="1218285"/>
            <a:r>
              <a:rPr lang="en-US" sz="293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Free</a:t>
            </a:r>
          </a:p>
        </p:txBody>
      </p:sp>
      <p:sp>
        <p:nvSpPr>
          <p:cNvPr id="18" name="Rectangle 17"/>
          <p:cNvSpPr/>
          <p:nvPr/>
        </p:nvSpPr>
        <p:spPr bwMode="auto">
          <a:xfrm>
            <a:off x="1530504" y="2235208"/>
            <a:ext cx="2307427" cy="66175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6" tIns="60932" rIns="121866" bIns="60932" numCol="1" rtlCol="0" anchor="ctr" anchorCtr="0" compatLnSpc="1">
            <a:prstTxWarp prst="textNoShape">
              <a:avLst/>
            </a:prstTxWarp>
          </a:bodyPr>
          <a:lstStyle/>
          <a:p>
            <a:pPr defTabSz="1218285"/>
            <a:r>
              <a:rPr lang="en-US" sz="293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Shared</a:t>
            </a:r>
          </a:p>
        </p:txBody>
      </p:sp>
      <p:sp>
        <p:nvSpPr>
          <p:cNvPr id="19" name="Rectangle 18"/>
          <p:cNvSpPr/>
          <p:nvPr/>
        </p:nvSpPr>
        <p:spPr bwMode="auto">
          <a:xfrm>
            <a:off x="1530505" y="3175019"/>
            <a:ext cx="3793001" cy="66175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1866" tIns="60932" rIns="121866" bIns="60932" numCol="1" rtlCol="0" anchor="ctr" anchorCtr="0" compatLnSpc="1">
            <a:prstTxWarp prst="textNoShape">
              <a:avLst/>
            </a:prstTxWarp>
          </a:bodyPr>
          <a:lstStyle/>
          <a:p>
            <a:pPr defTabSz="1218285"/>
            <a:r>
              <a:rPr lang="en-US" sz="2931"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Standard</a:t>
            </a:r>
          </a:p>
        </p:txBody>
      </p:sp>
      <p:sp>
        <p:nvSpPr>
          <p:cNvPr id="20" name="Rectangle 19"/>
          <p:cNvSpPr/>
          <p:nvPr/>
        </p:nvSpPr>
        <p:spPr>
          <a:xfrm>
            <a:off x="2904285" y="1310259"/>
            <a:ext cx="4597734" cy="584647"/>
          </a:xfrm>
          <a:prstGeom prst="rect">
            <a:avLst/>
          </a:prstGeom>
        </p:spPr>
        <p:txBody>
          <a:bodyPr wrap="none">
            <a:spAutoFit/>
          </a:bodyPr>
          <a:lstStyle/>
          <a:p>
            <a:pPr defTabSz="1184333"/>
            <a:r>
              <a:rPr lang="en-US" sz="3199" dirty="0">
                <a:solidFill>
                  <a:srgbClr val="292929"/>
                </a:solidFill>
                <a:latin typeface="+mj-lt"/>
                <a:cs typeface="Segoe UI Light" panose="020B0502040204020203" pitchFamily="34" charset="0"/>
              </a:rPr>
              <a:t>Multi-tenant. Daily quotas</a:t>
            </a:r>
          </a:p>
        </p:txBody>
      </p:sp>
      <p:sp>
        <p:nvSpPr>
          <p:cNvPr id="21" name="Rectangle 20"/>
          <p:cNvSpPr/>
          <p:nvPr/>
        </p:nvSpPr>
        <p:spPr>
          <a:xfrm>
            <a:off x="3837931" y="2250990"/>
            <a:ext cx="4597734" cy="584647"/>
          </a:xfrm>
          <a:prstGeom prst="rect">
            <a:avLst/>
          </a:prstGeom>
        </p:spPr>
        <p:txBody>
          <a:bodyPr wrap="none">
            <a:spAutoFit/>
          </a:bodyPr>
          <a:lstStyle/>
          <a:p>
            <a:pPr defTabSz="1184333"/>
            <a:r>
              <a:rPr lang="en-US" sz="3199" dirty="0">
                <a:solidFill>
                  <a:srgbClr val="292929"/>
                </a:solidFill>
                <a:latin typeface="+mj-lt"/>
                <a:cs typeface="Segoe UI Light" panose="020B0502040204020203" pitchFamily="34" charset="0"/>
              </a:rPr>
              <a:t>Multi-tenant. Daily quotas</a:t>
            </a:r>
          </a:p>
        </p:txBody>
      </p:sp>
      <p:sp>
        <p:nvSpPr>
          <p:cNvPr id="22" name="Rectangle 21"/>
          <p:cNvSpPr/>
          <p:nvPr/>
        </p:nvSpPr>
        <p:spPr>
          <a:xfrm>
            <a:off x="5323503" y="3191723"/>
            <a:ext cx="4782078" cy="584647"/>
          </a:xfrm>
          <a:prstGeom prst="rect">
            <a:avLst/>
          </a:prstGeom>
        </p:spPr>
        <p:txBody>
          <a:bodyPr wrap="none">
            <a:spAutoFit/>
          </a:bodyPr>
          <a:lstStyle/>
          <a:p>
            <a:pPr defTabSz="1184333"/>
            <a:r>
              <a:rPr lang="en-US" sz="3199" dirty="0">
                <a:solidFill>
                  <a:srgbClr val="292929"/>
                </a:solidFill>
                <a:latin typeface="+mj-lt"/>
                <a:cs typeface="Segoe UI Light" panose="020B0502040204020203" pitchFamily="34" charset="0"/>
              </a:rPr>
              <a:t>Dedicated VMs. No quotas</a:t>
            </a:r>
          </a:p>
        </p:txBody>
      </p:sp>
      <p:sp>
        <p:nvSpPr>
          <p:cNvPr id="23" name="TextBox 22"/>
          <p:cNvSpPr txBox="1"/>
          <p:nvPr/>
        </p:nvSpPr>
        <p:spPr>
          <a:xfrm>
            <a:off x="1329683" y="4084775"/>
            <a:ext cx="9591077" cy="828903"/>
          </a:xfrm>
          <a:prstGeom prst="rect">
            <a:avLst/>
          </a:prstGeom>
          <a:noFill/>
        </p:spPr>
        <p:txBody>
          <a:bodyPr wrap="square" rtlCol="0">
            <a:spAutoFit/>
          </a:bodyPr>
          <a:lstStyle/>
          <a:p>
            <a:pPr defTabSz="1184333"/>
            <a:r>
              <a:rPr lang="en-US" sz="2399" dirty="0">
                <a:solidFill>
                  <a:srgbClr val="292929"/>
                </a:solidFill>
                <a:latin typeface="+mj-lt"/>
              </a:rPr>
              <a:t>For more information on web apps options:</a:t>
            </a:r>
          </a:p>
          <a:p>
            <a:pPr defTabSz="1184333"/>
            <a:r>
              <a:rPr lang="en-US" sz="2399" dirty="0">
                <a:solidFill>
                  <a:srgbClr val="292929"/>
                </a:solidFill>
                <a:latin typeface="+mj-lt"/>
                <a:hlinkClick r:id="rId4"/>
              </a:rPr>
              <a:t>http://azure.microsoft.com/en-us/pricing/details/web-sites/</a:t>
            </a:r>
            <a:r>
              <a:rPr lang="en-US" sz="2399" dirty="0">
                <a:solidFill>
                  <a:srgbClr val="292929"/>
                </a:solidFill>
                <a:latin typeface="+mj-lt"/>
              </a:rPr>
              <a:t> </a:t>
            </a:r>
          </a:p>
        </p:txBody>
      </p:sp>
      <p:sp>
        <p:nvSpPr>
          <p:cNvPr id="2" name="Title 1"/>
          <p:cNvSpPr>
            <a:spLocks noGrp="1"/>
          </p:cNvSpPr>
          <p:nvPr>
            <p:ph type="title"/>
          </p:nvPr>
        </p:nvSpPr>
        <p:spPr/>
        <p:txBody>
          <a:bodyPr/>
          <a:lstStyle/>
          <a:p>
            <a:r>
              <a:rPr lang="en-US" dirty="0"/>
              <a:t>Scale</a:t>
            </a:r>
          </a:p>
        </p:txBody>
      </p:sp>
    </p:spTree>
    <p:extLst>
      <p:ext uri="{BB962C8B-B14F-4D97-AF65-F5344CB8AC3E}">
        <p14:creationId xmlns:p14="http://schemas.microsoft.com/office/powerpoint/2010/main" val="298311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half" idx="2"/>
          </p:nvPr>
        </p:nvSpPr>
        <p:spPr/>
        <p:txBody>
          <a:bodyPr/>
          <a:lstStyle/>
          <a:p>
            <a:r>
              <a:rPr lang="en-US" sz="4800" dirty="0"/>
              <a:t>Hosting Plans </a:t>
            </a:r>
          </a:p>
          <a:p>
            <a:r>
              <a:rPr lang="en-US" sz="4800" dirty="0"/>
              <a:t>Scale Up</a:t>
            </a:r>
          </a:p>
          <a:p>
            <a:r>
              <a:rPr lang="en-US" sz="4800" dirty="0"/>
              <a:t>Scale Out</a:t>
            </a:r>
          </a:p>
        </p:txBody>
      </p:sp>
    </p:spTree>
    <p:extLst>
      <p:ext uri="{BB962C8B-B14F-4D97-AF65-F5344CB8AC3E}">
        <p14:creationId xmlns:p14="http://schemas.microsoft.com/office/powerpoint/2010/main" val="312721862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2D - Deployments</a:t>
            </a:r>
          </a:p>
        </p:txBody>
      </p:sp>
    </p:spTree>
    <p:extLst>
      <p:ext uri="{BB962C8B-B14F-4D97-AF65-F5344CB8AC3E}">
        <p14:creationId xmlns:p14="http://schemas.microsoft.com/office/powerpoint/2010/main" val="738235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Websites</a:t>
            </a:r>
          </a:p>
        </p:txBody>
      </p:sp>
      <p:sp>
        <p:nvSpPr>
          <p:cNvPr id="3" name="Content Placeholder 2"/>
          <p:cNvSpPr>
            <a:spLocks noGrp="1"/>
          </p:cNvSpPr>
          <p:nvPr>
            <p:ph idx="1"/>
          </p:nvPr>
        </p:nvSpPr>
        <p:spPr/>
        <p:txBody>
          <a:bodyPr/>
          <a:lstStyle/>
          <a:p>
            <a:r>
              <a:rPr lang="en-US" dirty="0"/>
              <a:t>FTP</a:t>
            </a:r>
          </a:p>
          <a:p>
            <a:pPr lvl="1"/>
            <a:r>
              <a:rPr lang="en-US" dirty="0"/>
              <a:t>FTP Client (i.e. FileZilla)</a:t>
            </a:r>
          </a:p>
          <a:p>
            <a:pPr lvl="1"/>
            <a:r>
              <a:rPr lang="en-US" dirty="0"/>
              <a:t>Visual Studio</a:t>
            </a:r>
          </a:p>
          <a:p>
            <a:r>
              <a:rPr lang="en-US" dirty="0"/>
              <a:t>Web Deploy</a:t>
            </a:r>
          </a:p>
          <a:p>
            <a:pPr lvl="1"/>
            <a:r>
              <a:rPr lang="en-US" dirty="0"/>
              <a:t>Visual Studio</a:t>
            </a:r>
          </a:p>
          <a:p>
            <a:r>
              <a:rPr lang="en-US" dirty="0"/>
              <a:t>Continuous Integration</a:t>
            </a:r>
          </a:p>
          <a:p>
            <a:pPr lvl="1"/>
            <a:r>
              <a:rPr lang="en-US" dirty="0"/>
              <a:t>Usually Automated via Service Hooks</a:t>
            </a:r>
          </a:p>
        </p:txBody>
      </p:sp>
      <p:grpSp>
        <p:nvGrpSpPr>
          <p:cNvPr id="5" name="Group 4"/>
          <p:cNvGrpSpPr/>
          <p:nvPr/>
        </p:nvGrpSpPr>
        <p:grpSpPr>
          <a:xfrm>
            <a:off x="9749380" y="761750"/>
            <a:ext cx="1738066" cy="1473485"/>
            <a:chOff x="9136594" y="3001265"/>
            <a:chExt cx="2363891" cy="2004564"/>
          </a:xfrm>
        </p:grpSpPr>
        <p:sp>
          <p:nvSpPr>
            <p:cNvPr id="6" name="Rectangle 5"/>
            <p:cNvSpPr/>
            <p:nvPr/>
          </p:nvSpPr>
          <p:spPr bwMode="auto">
            <a:xfrm>
              <a:off x="9208667" y="3106738"/>
              <a:ext cx="2219746" cy="150376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9238" tIns="89619" rIns="89615" bIns="89619" numCol="1" rtlCol="0" anchor="ctr" anchorCtr="0" compatLnSpc="1">
              <a:prstTxWarp prst="textNoShape">
                <a:avLst/>
              </a:prstTxWarp>
            </a:bodyPr>
            <a:lstStyle/>
            <a:p>
              <a:pPr algn="ctr" defTabSz="672005"/>
              <a:r>
                <a:rPr lang="en-US" sz="2352" b="1" dirty="0">
                  <a:gradFill>
                    <a:gsLst>
                      <a:gs pos="0">
                        <a:srgbClr val="FFFFFF"/>
                      </a:gs>
                      <a:gs pos="100000">
                        <a:srgbClr val="FFFFFF"/>
                      </a:gs>
                    </a:gsLst>
                    <a:lin ang="5400000" scaled="0"/>
                  </a:gradFill>
                </a:rPr>
                <a:t>FTP://</a:t>
              </a:r>
            </a:p>
          </p:txBody>
        </p:sp>
        <p:sp>
          <p:nvSpPr>
            <p:cNvPr id="7"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15" tIns="44808" rIns="89615" bIns="44808" numCol="1" rtlCol="0" anchor="ctr" anchorCtr="0" compatLnSpc="1">
              <a:prstTxWarp prst="textNoShape">
                <a:avLst/>
              </a:prstTxWarp>
            </a:bodyPr>
            <a:lstStyle/>
            <a:p>
              <a:pPr algn="r" defTabSz="544558"/>
              <a:endParaRPr lang="en-US" sz="2352" spc="-90" dirty="0">
                <a:solidFill>
                  <a:srgbClr val="FFFFFF">
                    <a:lumMod val="50000"/>
                  </a:srgbClr>
                </a:solidFill>
                <a:latin typeface="Segoe Light" pitchFamily="34" charset="0"/>
              </a:endParaRPr>
            </a:p>
          </p:txBody>
        </p:sp>
      </p:grpSp>
      <p:grpSp>
        <p:nvGrpSpPr>
          <p:cNvPr id="8" name="Group 7"/>
          <p:cNvGrpSpPr/>
          <p:nvPr/>
        </p:nvGrpSpPr>
        <p:grpSpPr>
          <a:xfrm>
            <a:off x="9749380" y="2615933"/>
            <a:ext cx="1738066" cy="1473485"/>
            <a:chOff x="9136594" y="3001265"/>
            <a:chExt cx="2363891" cy="2004564"/>
          </a:xfrm>
        </p:grpSpPr>
        <p:sp>
          <p:nvSpPr>
            <p:cNvPr id="9" name="Rectangle 8"/>
            <p:cNvSpPr/>
            <p:nvPr/>
          </p:nvSpPr>
          <p:spPr bwMode="auto">
            <a:xfrm>
              <a:off x="9208669" y="3106738"/>
              <a:ext cx="2219746" cy="150376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79238" tIns="89619" rIns="89615" bIns="89619" numCol="1" rtlCol="0" anchor="ctr" anchorCtr="0" compatLnSpc="1">
              <a:prstTxWarp prst="textNoShape">
                <a:avLst/>
              </a:prstTxWarp>
            </a:bodyPr>
            <a:lstStyle/>
            <a:p>
              <a:pPr algn="ctr" defTabSz="672005"/>
              <a:r>
                <a:rPr lang="en-US" sz="2058" b="1" cap="small" dirty="0">
                  <a:gradFill>
                    <a:gsLst>
                      <a:gs pos="0">
                        <a:srgbClr val="FFFFFF"/>
                      </a:gs>
                      <a:gs pos="100000">
                        <a:srgbClr val="FFFFFF"/>
                      </a:gs>
                    </a:gsLst>
                    <a:lin ang="5400000" scaled="0"/>
                  </a:gradFill>
                </a:rPr>
                <a:t>WebDeploy</a:t>
              </a:r>
            </a:p>
          </p:txBody>
        </p:sp>
        <p:sp>
          <p:nvSpPr>
            <p:cNvPr id="10"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15" tIns="44808" rIns="89615" bIns="44808" numCol="1" rtlCol="0" anchor="ctr" anchorCtr="0" compatLnSpc="1">
              <a:prstTxWarp prst="textNoShape">
                <a:avLst/>
              </a:prstTxWarp>
            </a:bodyPr>
            <a:lstStyle/>
            <a:p>
              <a:pPr algn="r" defTabSz="544558"/>
              <a:endParaRPr lang="en-US" sz="2352" spc="-90" dirty="0">
                <a:solidFill>
                  <a:srgbClr val="FFFFFF">
                    <a:lumMod val="50000"/>
                  </a:srgbClr>
                </a:solidFill>
                <a:latin typeface="Segoe Light" pitchFamily="34" charset="0"/>
              </a:endParaRPr>
            </a:p>
          </p:txBody>
        </p:sp>
      </p:grpSp>
      <p:grpSp>
        <p:nvGrpSpPr>
          <p:cNvPr id="11" name="Group 10"/>
          <p:cNvGrpSpPr/>
          <p:nvPr/>
        </p:nvGrpSpPr>
        <p:grpSpPr>
          <a:xfrm>
            <a:off x="9749381" y="4470115"/>
            <a:ext cx="1738066" cy="1473485"/>
            <a:chOff x="6769247" y="4676539"/>
            <a:chExt cx="1773380" cy="1503423"/>
          </a:xfrm>
        </p:grpSpPr>
        <p:grpSp>
          <p:nvGrpSpPr>
            <p:cNvPr id="12" name="Group 11"/>
            <p:cNvGrpSpPr/>
            <p:nvPr/>
          </p:nvGrpSpPr>
          <p:grpSpPr>
            <a:xfrm>
              <a:off x="6769247" y="4676539"/>
              <a:ext cx="1773380" cy="1503423"/>
              <a:chOff x="9136594" y="3001265"/>
              <a:chExt cx="2363891" cy="2004564"/>
            </a:xfrm>
          </p:grpSpPr>
          <p:sp>
            <p:nvSpPr>
              <p:cNvPr id="14" name="Rectangle 13"/>
              <p:cNvSpPr/>
              <p:nvPr/>
            </p:nvSpPr>
            <p:spPr bwMode="auto">
              <a:xfrm>
                <a:off x="9208667" y="3106738"/>
                <a:ext cx="2219746" cy="1503763"/>
              </a:xfrm>
              <a:prstGeom prst="rect">
                <a:avLst/>
              </a:prstGeom>
              <a:solidFill>
                <a:schemeClr val="bg1">
                  <a:lumMod val="75000"/>
                </a:schemeClr>
              </a:solidFill>
              <a:ln w="9525" cap="flat" cmpd="sng" algn="ctr">
                <a:noFill/>
                <a:prstDash val="solid"/>
                <a:headEnd type="none" w="med" len="med"/>
                <a:tailEnd type="none" w="med" len="med"/>
              </a:ln>
              <a:effectLst/>
            </p:spPr>
            <p:txBody>
              <a:bodyPr vert="horz" wrap="square" lIns="179238" tIns="89619" rIns="89615" bIns="89619" numCol="1" rtlCol="0" anchor="b" anchorCtr="0" compatLnSpc="1">
                <a:prstTxWarp prst="textNoShape">
                  <a:avLst/>
                </a:prstTxWarp>
              </a:bodyPr>
              <a:lstStyle/>
              <a:p>
                <a:pPr algn="r" defTabSz="672021">
                  <a:defRPr/>
                </a:pPr>
                <a:endParaRPr lang="en-US" sz="1764" kern="0" dirty="0">
                  <a:gradFill>
                    <a:gsLst>
                      <a:gs pos="0">
                        <a:srgbClr val="FFFFFF"/>
                      </a:gs>
                      <a:gs pos="100000">
                        <a:srgbClr val="FFFFFF"/>
                      </a:gs>
                    </a:gsLst>
                    <a:lin ang="5400000" scaled="0"/>
                  </a:gradFill>
                </a:endParaRPr>
              </a:p>
            </p:txBody>
          </p:sp>
          <p:sp>
            <p:nvSpPr>
              <p:cNvPr id="15"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292929"/>
              </a:solidFill>
              <a:ln w="25400" cap="flat" cmpd="sng" algn="ctr">
                <a:noFill/>
                <a:prstDash val="solid"/>
                <a:headEnd type="none" w="med" len="med"/>
                <a:tailEnd type="none" w="med" len="med"/>
              </a:ln>
              <a:effectLst/>
              <a:extLst/>
            </p:spPr>
            <p:txBody>
              <a:bodyPr vert="horz" wrap="square" lIns="89615" tIns="44808" rIns="89615" bIns="44808" numCol="1" rtlCol="0" anchor="ctr" anchorCtr="0" compatLnSpc="1">
                <a:prstTxWarp prst="textNoShape">
                  <a:avLst/>
                </a:prstTxWarp>
              </a:bodyPr>
              <a:lstStyle/>
              <a:p>
                <a:pPr algn="r" defTabSz="544572">
                  <a:defRPr/>
                </a:pPr>
                <a:endParaRPr lang="en-US" sz="1764" kern="0" spc="-90" dirty="0">
                  <a:solidFill>
                    <a:srgbClr val="FFFFFF">
                      <a:lumMod val="50000"/>
                    </a:srgbClr>
                  </a:solidFill>
                  <a:latin typeface="Segoe Light" pitchFamily="34" charset="0"/>
                </a:endParaRPr>
              </a:p>
            </p:txBody>
          </p:sp>
        </p:gr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3228" y="5076290"/>
              <a:ext cx="1165417" cy="486530"/>
            </a:xfrm>
            <a:prstGeom prst="rect">
              <a:avLst/>
            </a:prstGeom>
          </p:spPr>
        </p:pic>
      </p:grpSp>
    </p:spTree>
    <p:extLst>
      <p:ext uri="{BB962C8B-B14F-4D97-AF65-F5344CB8AC3E}">
        <p14:creationId xmlns:p14="http://schemas.microsoft.com/office/powerpoint/2010/main" val="2184040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Files to Azure Web Apps</a:t>
            </a:r>
          </a:p>
        </p:txBody>
      </p:sp>
      <p:sp>
        <p:nvSpPr>
          <p:cNvPr id="3" name="Content Placeholder 2"/>
          <p:cNvSpPr>
            <a:spLocks noGrp="1"/>
          </p:cNvSpPr>
          <p:nvPr>
            <p:ph idx="1"/>
          </p:nvPr>
        </p:nvSpPr>
        <p:spPr/>
        <p:txBody>
          <a:bodyPr/>
          <a:lstStyle/>
          <a:p>
            <a:r>
              <a:rPr lang="en-US" dirty="0"/>
              <a:t>Three methods for publishing content to Web Apps</a:t>
            </a:r>
          </a:p>
          <a:p>
            <a:pPr lvl="1"/>
            <a:r>
              <a:rPr lang="en-US" dirty="0" err="1"/>
              <a:t>WebDeploy</a:t>
            </a:r>
            <a:endParaRPr lang="en-US" dirty="0"/>
          </a:p>
          <a:p>
            <a:pPr lvl="1"/>
            <a:r>
              <a:rPr lang="en-US" dirty="0"/>
              <a:t>FTP</a:t>
            </a:r>
          </a:p>
          <a:p>
            <a:pPr lvl="1"/>
            <a:r>
              <a:rPr lang="en-US" dirty="0" err="1"/>
              <a:t>Git</a:t>
            </a:r>
            <a:endParaRPr lang="en-US" dirty="0"/>
          </a:p>
          <a:p>
            <a:r>
              <a:rPr lang="en-US" dirty="0"/>
              <a:t>Requires the publisher (developer or tool) to first authenticate</a:t>
            </a:r>
          </a:p>
          <a:p>
            <a:r>
              <a:rPr lang="en-US" dirty="0"/>
              <a:t>These methods don’t support authentication using Microsoft Accounts, which means new publishing/deployment credentials need to be created</a:t>
            </a:r>
          </a:p>
        </p:txBody>
      </p:sp>
    </p:spTree>
    <p:extLst>
      <p:ext uri="{BB962C8B-B14F-4D97-AF65-F5344CB8AC3E}">
        <p14:creationId xmlns:p14="http://schemas.microsoft.com/office/powerpoint/2010/main" val="3230822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 Deployment Credentials</a:t>
            </a:r>
          </a:p>
        </p:txBody>
      </p:sp>
      <p:sp>
        <p:nvSpPr>
          <p:cNvPr id="3" name="Content Placeholder 2"/>
          <p:cNvSpPr>
            <a:spLocks noGrp="1"/>
          </p:cNvSpPr>
          <p:nvPr>
            <p:ph idx="1"/>
          </p:nvPr>
        </p:nvSpPr>
        <p:spPr>
          <a:xfrm>
            <a:off x="609600" y="1295400"/>
            <a:ext cx="10972800" cy="4265613"/>
          </a:xfrm>
        </p:spPr>
        <p:txBody>
          <a:bodyPr/>
          <a:lstStyle/>
          <a:p>
            <a:r>
              <a:rPr lang="en-US" dirty="0"/>
              <a:t>User-Level Credentials (Deployment Credentials)</a:t>
            </a:r>
          </a:p>
          <a:p>
            <a:pPr lvl="1"/>
            <a:r>
              <a:rPr lang="en-US" dirty="0"/>
              <a:t>Directly tied to your Microsoft Account/Live ID</a:t>
            </a:r>
          </a:p>
          <a:p>
            <a:pPr lvl="1"/>
            <a:r>
              <a:rPr lang="en-US" dirty="0"/>
              <a:t>Unique for each Admin/Co-Admin on the Azure Subscription</a:t>
            </a:r>
          </a:p>
          <a:p>
            <a:pPr lvl="1"/>
            <a:r>
              <a:rPr lang="en-US" dirty="0"/>
              <a:t>Should never be shared between users</a:t>
            </a:r>
          </a:p>
          <a:p>
            <a:pPr lvl="1"/>
            <a:r>
              <a:rPr lang="en-US" dirty="0"/>
              <a:t>The same for all web apps in your subscription</a:t>
            </a:r>
          </a:p>
          <a:p>
            <a:r>
              <a:rPr lang="en-US" dirty="0"/>
              <a:t>Site-Level Credentials (Publish Profile Credentials)</a:t>
            </a:r>
          </a:p>
          <a:p>
            <a:pPr lvl="1"/>
            <a:r>
              <a:rPr lang="en-US" dirty="0"/>
              <a:t>Automatically generated for each website</a:t>
            </a:r>
          </a:p>
          <a:p>
            <a:pPr lvl="1"/>
            <a:r>
              <a:rPr lang="en-US" dirty="0"/>
              <a:t>Same for each admin/co-admin on the Azure Subscription</a:t>
            </a:r>
          </a:p>
          <a:p>
            <a:pPr lvl="1"/>
            <a:r>
              <a:rPr lang="en-US" dirty="0"/>
              <a:t>Can be found by downloading the publish profile for the web app</a:t>
            </a:r>
          </a:p>
        </p:txBody>
      </p:sp>
    </p:spTree>
    <p:extLst>
      <p:ext uri="{BB962C8B-B14F-4D97-AF65-F5344CB8AC3E}">
        <p14:creationId xmlns:p14="http://schemas.microsoft.com/office/powerpoint/2010/main" val="208803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Deployment Credentials</a:t>
            </a:r>
          </a:p>
        </p:txBody>
      </p:sp>
      <p:sp>
        <p:nvSpPr>
          <p:cNvPr id="3" name="Content Placeholder 2"/>
          <p:cNvSpPr>
            <a:spLocks noGrp="1"/>
          </p:cNvSpPr>
          <p:nvPr>
            <p:ph idx="1"/>
          </p:nvPr>
        </p:nvSpPr>
        <p:spPr/>
        <p:txBody>
          <a:bodyPr/>
          <a:lstStyle/>
          <a:p>
            <a:r>
              <a:rPr lang="en-US" dirty="0"/>
              <a:t>User-Level Credentials (Deployment Credentials) </a:t>
            </a:r>
          </a:p>
          <a:p>
            <a:pPr lvl="1"/>
            <a:r>
              <a:rPr lang="en-US" dirty="0"/>
              <a:t>Using an FTP Client (i.e. FileZilla)</a:t>
            </a:r>
          </a:p>
          <a:p>
            <a:pPr lvl="1"/>
            <a:r>
              <a:rPr lang="en-US" dirty="0"/>
              <a:t>Doing a </a:t>
            </a:r>
            <a:r>
              <a:rPr lang="en-US" dirty="0" err="1"/>
              <a:t>Git</a:t>
            </a:r>
            <a:r>
              <a:rPr lang="en-US" dirty="0"/>
              <a:t> push from your local repository</a:t>
            </a:r>
          </a:p>
          <a:p>
            <a:pPr lvl="1"/>
            <a:r>
              <a:rPr lang="en-US" dirty="0"/>
              <a:t>Logging into the Site Control Manager (SCM) site</a:t>
            </a:r>
          </a:p>
          <a:p>
            <a:r>
              <a:rPr lang="en-US" dirty="0"/>
              <a:t>Site-Level Credentials (Publish Profile Credentials)</a:t>
            </a:r>
          </a:p>
          <a:p>
            <a:pPr lvl="1"/>
            <a:r>
              <a:rPr lang="en-US" dirty="0"/>
              <a:t>Intended to be use by programs that are deployments on your behalf</a:t>
            </a:r>
          </a:p>
        </p:txBody>
      </p:sp>
    </p:spTree>
    <p:extLst>
      <p:ext uri="{BB962C8B-B14F-4D97-AF65-F5344CB8AC3E}">
        <p14:creationId xmlns:p14="http://schemas.microsoft.com/office/powerpoint/2010/main" val="2875368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Staged Publishing</a:t>
            </a:r>
          </a:p>
        </p:txBody>
      </p:sp>
      <p:sp>
        <p:nvSpPr>
          <p:cNvPr id="3" name="Content Placeholder 2"/>
          <p:cNvSpPr>
            <a:spLocks noGrp="1"/>
          </p:cNvSpPr>
          <p:nvPr>
            <p:ph idx="1"/>
          </p:nvPr>
        </p:nvSpPr>
        <p:spPr/>
        <p:txBody>
          <a:bodyPr/>
          <a:lstStyle/>
          <a:p>
            <a:r>
              <a:rPr lang="en-US" dirty="0"/>
              <a:t>Publish updates to website into the staging deployment slot</a:t>
            </a:r>
          </a:p>
          <a:p>
            <a:r>
              <a:rPr lang="en-US" dirty="0"/>
              <a:t>Run and test in the staging slot</a:t>
            </a:r>
          </a:p>
          <a:p>
            <a:r>
              <a:rPr lang="en-US" dirty="0"/>
              <a:t>Instantly swap the staging and production slots</a:t>
            </a:r>
          </a:p>
          <a:p>
            <a:pPr lvl="1"/>
            <a:r>
              <a:rPr lang="en-US" dirty="0"/>
              <a:t>“Go Live”</a:t>
            </a:r>
          </a:p>
          <a:p>
            <a:pPr lvl="1"/>
            <a:r>
              <a:rPr lang="en-US" dirty="0"/>
              <a:t>“Oops!”</a:t>
            </a:r>
          </a:p>
        </p:txBody>
      </p:sp>
    </p:spTree>
    <p:extLst>
      <p:ext uri="{BB962C8B-B14F-4D97-AF65-F5344CB8AC3E}">
        <p14:creationId xmlns:p14="http://schemas.microsoft.com/office/powerpoint/2010/main" val="337878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p>
        </p:txBody>
      </p:sp>
      <p:sp>
        <p:nvSpPr>
          <p:cNvPr id="3" name="Content Placeholder 2"/>
          <p:cNvSpPr>
            <a:spLocks noGrp="1"/>
          </p:cNvSpPr>
          <p:nvPr>
            <p:ph idx="1"/>
          </p:nvPr>
        </p:nvSpPr>
        <p:spPr/>
        <p:txBody>
          <a:bodyPr/>
          <a:lstStyle/>
          <a:p>
            <a:pPr marL="514350" indent="-514350">
              <a:buAutoNum type="arabicPeriod"/>
            </a:pPr>
            <a:r>
              <a:rPr lang="en-US" dirty="0"/>
              <a:t>Creating subscriptions</a:t>
            </a:r>
          </a:p>
          <a:p>
            <a:pPr marL="514350" indent="-514350">
              <a:buAutoNum type="arabicPeriod"/>
            </a:pPr>
            <a:r>
              <a:rPr lang="en-US" dirty="0"/>
              <a:t>Management Portals</a:t>
            </a:r>
          </a:p>
          <a:p>
            <a:pPr marL="514350" indent="-514350">
              <a:buAutoNum type="arabicPeriod"/>
            </a:pPr>
            <a:r>
              <a:rPr lang="en-US" dirty="0"/>
              <a:t>Resource Manager &amp; Scripts</a:t>
            </a:r>
          </a:p>
        </p:txBody>
      </p:sp>
    </p:spTree>
    <p:extLst>
      <p:ext uri="{BB962C8B-B14F-4D97-AF65-F5344CB8AC3E}">
        <p14:creationId xmlns:p14="http://schemas.microsoft.com/office/powerpoint/2010/main" val="1451331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Automating Website Deployments</a:t>
            </a:r>
          </a:p>
        </p:txBody>
      </p:sp>
      <p:sp>
        <p:nvSpPr>
          <p:cNvPr id="3" name="Content Placeholder 2"/>
          <p:cNvSpPr>
            <a:spLocks noGrp="1"/>
          </p:cNvSpPr>
          <p:nvPr>
            <p:ph idx="1"/>
          </p:nvPr>
        </p:nvSpPr>
        <p:spPr/>
        <p:txBody>
          <a:bodyPr/>
          <a:lstStyle/>
          <a:p>
            <a:r>
              <a:rPr lang="en-US" dirty="0"/>
              <a:t>Publishing with Command Line Tools</a:t>
            </a:r>
          </a:p>
          <a:p>
            <a:pPr lvl="1"/>
            <a:r>
              <a:rPr lang="en-US" dirty="0" err="1"/>
              <a:t>MSBuild</a:t>
            </a:r>
            <a:endParaRPr lang="en-US" dirty="0"/>
          </a:p>
          <a:p>
            <a:pPr lvl="1"/>
            <a:r>
              <a:rPr lang="en-US" dirty="0"/>
              <a:t>FTP Scripts</a:t>
            </a:r>
          </a:p>
          <a:p>
            <a:pPr lvl="1"/>
            <a:r>
              <a:rPr lang="en-US" dirty="0"/>
              <a:t>PowerShell</a:t>
            </a:r>
          </a:p>
          <a:p>
            <a:pPr lvl="1"/>
            <a:r>
              <a:rPr lang="en-US" dirty="0"/>
              <a:t>Cross-Platform Command Line Interface (CLI)</a:t>
            </a:r>
          </a:p>
          <a:p>
            <a:r>
              <a:rPr lang="en-US" dirty="0"/>
              <a:t>Publishing from Source Control</a:t>
            </a:r>
          </a:p>
          <a:p>
            <a:pPr lvl="1"/>
            <a:r>
              <a:rPr lang="en-US" dirty="0"/>
              <a:t>Generally to a staged deployment slot</a:t>
            </a:r>
          </a:p>
        </p:txBody>
      </p:sp>
    </p:spTree>
    <p:extLst>
      <p:ext uri="{BB962C8B-B14F-4D97-AF65-F5344CB8AC3E}">
        <p14:creationId xmlns:p14="http://schemas.microsoft.com/office/powerpoint/2010/main" val="292183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a:xfrm>
            <a:off x="609600" y="1600205"/>
            <a:ext cx="11049000" cy="4265613"/>
          </a:xfrm>
        </p:spPr>
        <p:txBody>
          <a:bodyPr/>
          <a:lstStyle/>
          <a:p>
            <a:r>
              <a:rPr lang="en-US" dirty="0"/>
              <a:t>A separate website linked to your primary website</a:t>
            </a:r>
          </a:p>
          <a:p>
            <a:r>
              <a:rPr lang="en-US" dirty="0"/>
              <a:t>Each deployment slot has its own URL and runtime environment</a:t>
            </a:r>
          </a:p>
        </p:txBody>
      </p:sp>
      <p:pic>
        <p:nvPicPr>
          <p:cNvPr id="5" name="Picture 4"/>
          <p:cNvPicPr>
            <a:picLocks noChangeAspect="1"/>
          </p:cNvPicPr>
          <p:nvPr/>
        </p:nvPicPr>
        <p:blipFill>
          <a:blip r:embed="rId3"/>
          <a:stretch>
            <a:fillRect/>
          </a:stretch>
        </p:blipFill>
        <p:spPr>
          <a:xfrm>
            <a:off x="564658" y="2971800"/>
            <a:ext cx="2454972" cy="2816861"/>
          </a:xfrm>
          <a:prstGeom prst="rect">
            <a:avLst/>
          </a:prstGeom>
          <a:ln>
            <a:solidFill>
              <a:srgbClr val="00B0F0"/>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stretch>
            <a:fillRect/>
          </a:stretch>
        </p:blipFill>
        <p:spPr>
          <a:xfrm>
            <a:off x="3747296" y="3938439"/>
            <a:ext cx="7922421" cy="1496457"/>
          </a:xfrm>
          <a:prstGeom prst="rect">
            <a:avLst/>
          </a:prstGeom>
          <a:ln>
            <a:solidFill>
              <a:srgbClr val="00B0F0"/>
            </a:solidFill>
          </a:ln>
          <a:effectLst>
            <a:outerShdw blurRad="50800" dist="38100" dir="2700000" algn="tl" rotWithShape="0">
              <a:prstClr val="black">
                <a:alpha val="40000"/>
              </a:prstClr>
            </a:outerShdw>
          </a:effectLst>
        </p:spPr>
      </p:pic>
      <p:cxnSp>
        <p:nvCxnSpPr>
          <p:cNvPr id="7" name="Elbow Connector 6"/>
          <p:cNvCxnSpPr>
            <a:stCxn id="5" idx="2"/>
            <a:endCxn id="6" idx="1"/>
          </p:cNvCxnSpPr>
          <p:nvPr/>
        </p:nvCxnSpPr>
        <p:spPr>
          <a:xfrm rot="5400000" flipH="1" flipV="1">
            <a:off x="2218723" y="4260089"/>
            <a:ext cx="1101993" cy="1955151"/>
          </a:xfrm>
          <a:prstGeom prst="bentConnector4">
            <a:avLst>
              <a:gd name="adj1" fmla="val -20331"/>
              <a:gd name="adj2" fmla="val 81391"/>
            </a:avLst>
          </a:prstGeom>
          <a:ln w="38100">
            <a:solidFill>
              <a:srgbClr val="00BCF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88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par>
                                <p:cTn id="12" presetID="10"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Publishing from Source Control</a:t>
            </a:r>
          </a:p>
        </p:txBody>
      </p:sp>
      <p:sp>
        <p:nvSpPr>
          <p:cNvPr id="3" name="Content Placeholder 2"/>
          <p:cNvSpPr>
            <a:spLocks noGrp="1"/>
          </p:cNvSpPr>
          <p:nvPr>
            <p:ph idx="1"/>
          </p:nvPr>
        </p:nvSpPr>
        <p:spPr/>
        <p:txBody>
          <a:bodyPr/>
          <a:lstStyle/>
          <a:p>
            <a:pPr marL="0" indent="0">
              <a:buNone/>
            </a:pPr>
            <a:r>
              <a:rPr lang="en-US" dirty="0"/>
              <a:t>Supported Options</a:t>
            </a:r>
          </a:p>
        </p:txBody>
      </p:sp>
      <p:grpSp>
        <p:nvGrpSpPr>
          <p:cNvPr id="6" name="Group 5"/>
          <p:cNvGrpSpPr/>
          <p:nvPr/>
        </p:nvGrpSpPr>
        <p:grpSpPr>
          <a:xfrm>
            <a:off x="5214447" y="1880082"/>
            <a:ext cx="6063153" cy="3830164"/>
            <a:chOff x="1554430" y="1592744"/>
            <a:chExt cx="6186342" cy="3907984"/>
          </a:xfrm>
        </p:grpSpPr>
        <p:grpSp>
          <p:nvGrpSpPr>
            <p:cNvPr id="7" name="Group 6"/>
            <p:cNvGrpSpPr/>
            <p:nvPr/>
          </p:nvGrpSpPr>
          <p:grpSpPr>
            <a:xfrm>
              <a:off x="1554430" y="1592744"/>
              <a:ext cx="6035140" cy="3907984"/>
              <a:chOff x="1640714" y="1642171"/>
              <a:chExt cx="6035140" cy="3907984"/>
            </a:xfrm>
          </p:grpSpPr>
          <p:pic>
            <p:nvPicPr>
              <p:cNvPr id="9" name="Picture 8"/>
              <p:cNvPicPr>
                <a:picLocks noChangeAspect="1"/>
              </p:cNvPicPr>
              <p:nvPr/>
            </p:nvPicPr>
            <p:blipFill>
              <a:blip r:embed="rId3"/>
              <a:stretch>
                <a:fillRect/>
              </a:stretch>
            </p:blipFill>
            <p:spPr>
              <a:xfrm>
                <a:off x="4789001" y="1642171"/>
                <a:ext cx="2770230" cy="749093"/>
              </a:xfrm>
              <a:prstGeom prst="rect">
                <a:avLst/>
              </a:prstGeom>
              <a:ln>
                <a:noFill/>
              </a:ln>
            </p:spPr>
          </p:pic>
          <p:pic>
            <p:nvPicPr>
              <p:cNvPr id="10" name="Picture 9"/>
              <p:cNvPicPr>
                <a:picLocks noChangeAspect="1"/>
              </p:cNvPicPr>
              <p:nvPr/>
            </p:nvPicPr>
            <p:blipFill>
              <a:blip r:embed="rId4"/>
              <a:stretch>
                <a:fillRect/>
              </a:stretch>
            </p:blipFill>
            <p:spPr>
              <a:xfrm>
                <a:off x="4778420" y="2674520"/>
                <a:ext cx="2897434" cy="777360"/>
              </a:xfrm>
              <a:prstGeom prst="rect">
                <a:avLst/>
              </a:prstGeom>
              <a:ln>
                <a:noFill/>
              </a:ln>
            </p:spPr>
          </p:pic>
          <p:pic>
            <p:nvPicPr>
              <p:cNvPr id="11" name="Picture 10"/>
              <p:cNvPicPr>
                <a:picLocks noChangeAspect="1"/>
              </p:cNvPicPr>
              <p:nvPr/>
            </p:nvPicPr>
            <p:blipFill>
              <a:blip r:embed="rId5"/>
              <a:stretch>
                <a:fillRect/>
              </a:stretch>
            </p:blipFill>
            <p:spPr>
              <a:xfrm>
                <a:off x="1679559" y="1642171"/>
                <a:ext cx="2883302" cy="777360"/>
              </a:xfrm>
              <a:prstGeom prst="rect">
                <a:avLst/>
              </a:prstGeom>
              <a:ln>
                <a:noFill/>
              </a:ln>
            </p:spPr>
          </p:pic>
          <p:pic>
            <p:nvPicPr>
              <p:cNvPr id="12" name="Picture 11"/>
              <p:cNvPicPr>
                <a:picLocks noChangeAspect="1"/>
              </p:cNvPicPr>
              <p:nvPr/>
            </p:nvPicPr>
            <p:blipFill>
              <a:blip r:embed="rId6"/>
              <a:stretch>
                <a:fillRect/>
              </a:stretch>
            </p:blipFill>
            <p:spPr>
              <a:xfrm>
                <a:off x="1640714" y="2688653"/>
                <a:ext cx="2897433" cy="763227"/>
              </a:xfrm>
              <a:prstGeom prst="rect">
                <a:avLst/>
              </a:prstGeom>
              <a:ln>
                <a:noFill/>
              </a:ln>
            </p:spPr>
          </p:pic>
          <p:pic>
            <p:nvPicPr>
              <p:cNvPr id="13" name="Picture 12"/>
              <p:cNvPicPr>
                <a:picLocks noChangeAspect="1"/>
              </p:cNvPicPr>
              <p:nvPr/>
            </p:nvPicPr>
            <p:blipFill>
              <a:blip r:embed="rId7"/>
              <a:stretch>
                <a:fillRect/>
              </a:stretch>
            </p:blipFill>
            <p:spPr>
              <a:xfrm>
                <a:off x="1716630" y="3728406"/>
                <a:ext cx="3109442" cy="777360"/>
              </a:xfrm>
              <a:prstGeom prst="rect">
                <a:avLst/>
              </a:prstGeom>
              <a:ln>
                <a:noFill/>
              </a:ln>
            </p:spPr>
          </p:pic>
          <p:pic>
            <p:nvPicPr>
              <p:cNvPr id="14" name="Picture 13"/>
              <p:cNvPicPr>
                <a:picLocks noChangeAspect="1"/>
              </p:cNvPicPr>
              <p:nvPr/>
            </p:nvPicPr>
            <p:blipFill>
              <a:blip r:embed="rId8"/>
              <a:stretch>
                <a:fillRect/>
              </a:stretch>
            </p:blipFill>
            <p:spPr>
              <a:xfrm>
                <a:off x="1704273" y="4772795"/>
                <a:ext cx="2756097" cy="777360"/>
              </a:xfrm>
              <a:prstGeom prst="rect">
                <a:avLst/>
              </a:prstGeom>
              <a:ln>
                <a:noFill/>
              </a:ln>
            </p:spPr>
          </p:pic>
          <p:pic>
            <p:nvPicPr>
              <p:cNvPr id="15" name="Picture 14"/>
              <p:cNvPicPr>
                <a:picLocks noChangeAspect="1"/>
              </p:cNvPicPr>
              <p:nvPr/>
            </p:nvPicPr>
            <p:blipFill>
              <a:blip r:embed="rId9"/>
              <a:stretch>
                <a:fillRect/>
              </a:stretch>
            </p:blipFill>
            <p:spPr>
              <a:xfrm>
                <a:off x="4776644" y="3726235"/>
                <a:ext cx="2869167" cy="777360"/>
              </a:xfrm>
              <a:prstGeom prst="rect">
                <a:avLst/>
              </a:prstGeom>
              <a:ln>
                <a:noFill/>
              </a:ln>
            </p:spPr>
          </p:pic>
        </p:grpSp>
        <p:sp>
          <p:nvSpPr>
            <p:cNvPr id="8" name="TextBox 11"/>
            <p:cNvSpPr txBox="1"/>
            <p:nvPr/>
          </p:nvSpPr>
          <p:spPr>
            <a:xfrm>
              <a:off x="4690360" y="4372774"/>
              <a:ext cx="3050412" cy="659463"/>
            </a:xfrm>
            <a:prstGeom prst="rect">
              <a:avLst/>
            </a:prstGeom>
            <a:noFill/>
            <a:ln>
              <a:noFill/>
            </a:ln>
          </p:spPr>
          <p:txBody>
            <a:bodyPr wrap="square" rtlCol="0">
              <a:spAutoFit/>
            </a:bodyPr>
            <a:lstStyle>
              <a:defPPr>
                <a:defRPr lang="en-US"/>
              </a:defPPr>
              <a:lvl1pPr algn="l" rtl="0" fontAlgn="base">
                <a:spcBef>
                  <a:spcPct val="0"/>
                </a:spcBef>
                <a:spcAft>
                  <a:spcPct val="0"/>
                </a:spcAft>
                <a:defRPr kern="1200">
                  <a:solidFill>
                    <a:schemeClr val="tx1"/>
                  </a:solidFill>
                  <a:latin typeface="Tahoma" pitchFamily="34" charset="0"/>
                  <a:ea typeface="+mn-ea"/>
                  <a:cs typeface="Arial" charset="0"/>
                </a:defRPr>
              </a:lvl1pPr>
              <a:lvl2pPr marL="457200" algn="l" rtl="0" fontAlgn="base">
                <a:spcBef>
                  <a:spcPct val="0"/>
                </a:spcBef>
                <a:spcAft>
                  <a:spcPct val="0"/>
                </a:spcAft>
                <a:defRPr kern="1200">
                  <a:solidFill>
                    <a:schemeClr val="tx1"/>
                  </a:solidFill>
                  <a:latin typeface="Tahoma" pitchFamily="34" charset="0"/>
                  <a:ea typeface="+mn-ea"/>
                  <a:cs typeface="Arial" charset="0"/>
                </a:defRPr>
              </a:lvl2pPr>
              <a:lvl3pPr marL="914400" algn="l" rtl="0" fontAlgn="base">
                <a:spcBef>
                  <a:spcPct val="0"/>
                </a:spcBef>
                <a:spcAft>
                  <a:spcPct val="0"/>
                </a:spcAft>
                <a:defRPr kern="1200">
                  <a:solidFill>
                    <a:schemeClr val="tx1"/>
                  </a:solidFill>
                  <a:latin typeface="Tahoma" pitchFamily="34" charset="0"/>
                  <a:ea typeface="+mn-ea"/>
                  <a:cs typeface="Arial" charset="0"/>
                </a:defRPr>
              </a:lvl3pPr>
              <a:lvl4pPr marL="1371600" algn="l" rtl="0" fontAlgn="base">
                <a:spcBef>
                  <a:spcPct val="0"/>
                </a:spcBef>
                <a:spcAft>
                  <a:spcPct val="0"/>
                </a:spcAft>
                <a:defRPr kern="1200">
                  <a:solidFill>
                    <a:schemeClr val="tx1"/>
                  </a:solidFill>
                  <a:latin typeface="Tahoma" pitchFamily="34" charset="0"/>
                  <a:ea typeface="+mn-ea"/>
                  <a:cs typeface="Arial" charset="0"/>
                </a:defRPr>
              </a:lvl4pPr>
              <a:lvl5pPr marL="1828800" algn="l" rtl="0" fontAlgn="base">
                <a:spcBef>
                  <a:spcPct val="0"/>
                </a:spcBef>
                <a:spcAft>
                  <a:spcPct val="0"/>
                </a:spcAft>
                <a:defRPr kern="1200">
                  <a:solidFill>
                    <a:schemeClr val="tx1"/>
                  </a:solidFill>
                  <a:latin typeface="Tahoma" pitchFamily="34" charset="0"/>
                  <a:ea typeface="+mn-ea"/>
                  <a:cs typeface="Arial" charset="0"/>
                </a:defRPr>
              </a:lvl5pPr>
              <a:lvl6pPr marL="2286000" algn="l" defTabSz="914400" rtl="0" eaLnBrk="1" latinLnBrk="0" hangingPunct="1">
                <a:defRPr kern="1200">
                  <a:solidFill>
                    <a:schemeClr val="tx1"/>
                  </a:solidFill>
                  <a:latin typeface="Tahoma" pitchFamily="34" charset="0"/>
                  <a:ea typeface="+mn-ea"/>
                  <a:cs typeface="Arial" charset="0"/>
                </a:defRPr>
              </a:lvl6pPr>
              <a:lvl7pPr marL="2743200" algn="l" defTabSz="914400" rtl="0" eaLnBrk="1" latinLnBrk="0" hangingPunct="1">
                <a:defRPr kern="1200">
                  <a:solidFill>
                    <a:schemeClr val="tx1"/>
                  </a:solidFill>
                  <a:latin typeface="Tahoma" pitchFamily="34" charset="0"/>
                  <a:ea typeface="+mn-ea"/>
                  <a:cs typeface="Arial" charset="0"/>
                </a:defRPr>
              </a:lvl7pPr>
              <a:lvl8pPr marL="3200400" algn="l" defTabSz="914400" rtl="0" eaLnBrk="1" latinLnBrk="0" hangingPunct="1">
                <a:defRPr kern="1200">
                  <a:solidFill>
                    <a:schemeClr val="tx1"/>
                  </a:solidFill>
                  <a:latin typeface="Tahoma" pitchFamily="34" charset="0"/>
                  <a:ea typeface="+mn-ea"/>
                  <a:cs typeface="Arial" charset="0"/>
                </a:defRPr>
              </a:lvl8pPr>
              <a:lvl9pPr marL="3657600" algn="l" defTabSz="914400" rtl="0" eaLnBrk="1" latinLnBrk="0" hangingPunct="1">
                <a:defRPr kern="1200">
                  <a:solidFill>
                    <a:schemeClr val="tx1"/>
                  </a:solidFill>
                  <a:latin typeface="Tahoma" pitchFamily="34" charset="0"/>
                  <a:ea typeface="+mn-ea"/>
                  <a:cs typeface="Arial" charset="0"/>
                </a:defRPr>
              </a:lvl9pPr>
            </a:lstStyle>
            <a:p>
              <a:pPr defTabSz="1184333"/>
              <a:r>
                <a:rPr lang="en-US" dirty="0" err="1">
                  <a:solidFill>
                    <a:srgbClr val="1874CD"/>
                  </a:solidFill>
                  <a:latin typeface="+mj-lt"/>
                  <a:cs typeface="Segoe UI" panose="020B0502040204020203" pitchFamily="34" charset="0"/>
                </a:rPr>
                <a:t>Git</a:t>
              </a:r>
              <a:r>
                <a:rPr lang="en-US" dirty="0">
                  <a:solidFill>
                    <a:srgbClr val="1874CD"/>
                  </a:solidFill>
                  <a:latin typeface="+mj-lt"/>
                  <a:cs typeface="Segoe UI" panose="020B0502040204020203" pitchFamily="34" charset="0"/>
                </a:rPr>
                <a:t> or Mercurial repositories are supported.</a:t>
              </a:r>
            </a:p>
          </p:txBody>
        </p:sp>
      </p:grpSp>
    </p:spTree>
    <p:extLst>
      <p:ext uri="{BB962C8B-B14F-4D97-AF65-F5344CB8AC3E}">
        <p14:creationId xmlns:p14="http://schemas.microsoft.com/office/powerpoint/2010/main" val="87708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2"/>
          </p:nvPr>
        </p:nvSpPr>
        <p:spPr/>
        <p:txBody>
          <a:bodyPr/>
          <a:lstStyle/>
          <a:p>
            <a:r>
              <a:rPr lang="en-US" dirty="0"/>
              <a:t>Deployment</a:t>
            </a:r>
          </a:p>
          <a:p>
            <a:r>
              <a:rPr lang="en-US" dirty="0"/>
              <a:t>Continuous Deployment</a:t>
            </a:r>
          </a:p>
          <a:p>
            <a:r>
              <a:rPr lang="en-US" dirty="0"/>
              <a:t>Slots</a:t>
            </a:r>
          </a:p>
        </p:txBody>
      </p:sp>
    </p:spTree>
    <p:extLst>
      <p:ext uri="{BB962C8B-B14F-4D97-AF65-F5344CB8AC3E}">
        <p14:creationId xmlns:p14="http://schemas.microsoft.com/office/powerpoint/2010/main" val="299037119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2E - Monitoring</a:t>
            </a:r>
          </a:p>
        </p:txBody>
      </p:sp>
    </p:spTree>
    <p:extLst>
      <p:ext uri="{BB962C8B-B14F-4D97-AF65-F5344CB8AC3E}">
        <p14:creationId xmlns:p14="http://schemas.microsoft.com/office/powerpoint/2010/main" val="2812691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tabLst>
                <a:tab pos="4572000" algn="l"/>
              </a:tabLst>
            </a:pPr>
            <a:r>
              <a:rPr lang="en-US" dirty="0"/>
              <a:t>Monitoring App Services</a:t>
            </a:r>
          </a:p>
        </p:txBody>
      </p:sp>
      <p:sp>
        <p:nvSpPr>
          <p:cNvPr id="3" name="Content Placeholder 2"/>
          <p:cNvSpPr>
            <a:spLocks noGrp="1"/>
          </p:cNvSpPr>
          <p:nvPr>
            <p:ph idx="1"/>
          </p:nvPr>
        </p:nvSpPr>
        <p:spPr>
          <a:xfrm>
            <a:off x="1091312" y="1447800"/>
            <a:ext cx="10491088" cy="4418019"/>
          </a:xfrm>
        </p:spPr>
        <p:txBody>
          <a:bodyPr/>
          <a:lstStyle/>
          <a:p>
            <a:pPr marL="0" indent="0">
              <a:buNone/>
              <a:tabLst>
                <a:tab pos="3200400" algn="l"/>
              </a:tabLst>
            </a:pPr>
            <a:r>
              <a:rPr lang="en-US" dirty="0"/>
              <a:t>Alerts	Notification of Error Conditions</a:t>
            </a:r>
          </a:p>
          <a:p>
            <a:pPr marL="0" indent="0">
              <a:buNone/>
              <a:tabLst>
                <a:tab pos="3200400" algn="l"/>
              </a:tabLst>
            </a:pPr>
            <a:r>
              <a:rPr lang="en-US" dirty="0"/>
              <a:t>Diagnostics Logs	Settings of what to Monitor and Storage</a:t>
            </a:r>
          </a:p>
          <a:p>
            <a:pPr marL="0" indent="0">
              <a:buNone/>
              <a:tabLst>
                <a:tab pos="3200400" algn="l"/>
              </a:tabLst>
            </a:pPr>
            <a:r>
              <a:rPr lang="en-US" dirty="0"/>
              <a:t>Log Stream	Live View of Monitoring</a:t>
            </a:r>
          </a:p>
          <a:p>
            <a:pPr marL="0" indent="0">
              <a:buNone/>
              <a:tabLst>
                <a:tab pos="3200400" algn="l"/>
              </a:tabLst>
            </a:pPr>
            <a:r>
              <a:rPr lang="en-US" dirty="0"/>
              <a:t>Process Explorer	Host Process Details</a:t>
            </a:r>
          </a:p>
          <a:p>
            <a:pPr marL="0" indent="0">
              <a:buNone/>
              <a:tabLst>
                <a:tab pos="3200400" algn="l"/>
              </a:tabLst>
            </a:pPr>
            <a:r>
              <a:rPr lang="en-US" dirty="0"/>
              <a:t>Metrics	Performance Counters</a:t>
            </a:r>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685800" y="1600200"/>
            <a:ext cx="405512" cy="392430"/>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685800" y="2145030"/>
            <a:ext cx="396180" cy="422592"/>
          </a:xfrm>
          <a:prstGeom prst="rect">
            <a:avLst/>
          </a:prstGeom>
        </p:spPr>
      </p:pic>
      <p:pic>
        <p:nvPicPr>
          <p:cNvPr id="8" name="Picture 7"/>
          <p:cNvPicPr>
            <a:picLocks noChangeAspect="1"/>
          </p:cNvPicPr>
          <p:nvPr/>
        </p:nvPicPr>
        <p:blipFill>
          <a:blip r:embed="rId4">
            <a:clrChange>
              <a:clrFrom>
                <a:srgbClr val="FFFFFF"/>
              </a:clrFrom>
              <a:clrTo>
                <a:srgbClr val="FFFFFF">
                  <a:alpha val="0"/>
                </a:srgbClr>
              </a:clrTo>
            </a:clrChange>
          </a:blip>
          <a:stretch>
            <a:fillRect/>
          </a:stretch>
        </p:blipFill>
        <p:spPr>
          <a:xfrm>
            <a:off x="685800" y="2720022"/>
            <a:ext cx="381000" cy="381000"/>
          </a:xfrm>
          <a:prstGeom prst="rect">
            <a:avLst/>
          </a:prstGeom>
        </p:spPr>
      </p:pic>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685800" y="3334386"/>
            <a:ext cx="399414" cy="399414"/>
          </a:xfrm>
          <a:prstGeom prst="rect">
            <a:avLst/>
          </a:prstGeom>
        </p:spPr>
      </p:pic>
      <p:pic>
        <p:nvPicPr>
          <p:cNvPr id="10" name="Picture 9"/>
          <p:cNvPicPr>
            <a:picLocks noChangeAspect="1"/>
          </p:cNvPicPr>
          <p:nvPr/>
        </p:nvPicPr>
        <p:blipFill>
          <a:blip r:embed="rId6">
            <a:clrChange>
              <a:clrFrom>
                <a:srgbClr val="FFFFFF"/>
              </a:clrFrom>
              <a:clrTo>
                <a:srgbClr val="FFFFFF">
                  <a:alpha val="0"/>
                </a:srgbClr>
              </a:clrTo>
            </a:clrChange>
          </a:blip>
          <a:stretch>
            <a:fillRect/>
          </a:stretch>
        </p:blipFill>
        <p:spPr>
          <a:xfrm>
            <a:off x="685800" y="3986214"/>
            <a:ext cx="368707" cy="357186"/>
          </a:xfrm>
          <a:prstGeom prst="rect">
            <a:avLst/>
          </a:prstGeom>
        </p:spPr>
      </p:pic>
    </p:spTree>
    <p:extLst>
      <p:ext uri="{BB962C8B-B14F-4D97-AF65-F5344CB8AC3E}">
        <p14:creationId xmlns:p14="http://schemas.microsoft.com/office/powerpoint/2010/main" val="392650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par>
                                <p:cTn id="22" presetID="1"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childTnLst>
                                </p:cTn>
                              </p:par>
                              <p:par>
                                <p:cTn id="36" presetID="1"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696686" y="274638"/>
            <a:ext cx="10885714" cy="1143000"/>
          </a:xfrm>
        </p:spPr>
        <p:txBody>
          <a:bodyPr/>
          <a:lstStyle/>
          <a:p>
            <a:r>
              <a:rPr lang="en-US" dirty="0"/>
              <a:t>Alerts</a:t>
            </a:r>
          </a:p>
        </p:txBody>
      </p:sp>
      <p:sp>
        <p:nvSpPr>
          <p:cNvPr id="17" name="Content Placeholder 2"/>
          <p:cNvSpPr txBox="1">
            <a:spLocks/>
          </p:cNvSpPr>
          <p:nvPr/>
        </p:nvSpPr>
        <p:spPr>
          <a:xfrm>
            <a:off x="609600" y="1417638"/>
            <a:ext cx="10972800" cy="3914775"/>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Endpoint Monitoring Metrics</a:t>
            </a:r>
          </a:p>
          <a:p>
            <a:pPr lvl="1"/>
            <a:r>
              <a:rPr lang="en-US" sz="2400" dirty="0"/>
              <a:t>Response Time Metric for each test location</a:t>
            </a:r>
          </a:p>
          <a:p>
            <a:pPr lvl="1"/>
            <a:r>
              <a:rPr lang="en-US" sz="2400" dirty="0"/>
              <a:t>Uptime Metric for each test location</a:t>
            </a:r>
          </a:p>
          <a:p>
            <a:pPr lvl="1"/>
            <a:r>
              <a:rPr lang="en-US" sz="2400" dirty="0"/>
              <a:t>Each Metric can be added to the Dashboard and Monitor pages in the portal</a:t>
            </a:r>
          </a:p>
          <a:p>
            <a:r>
              <a:rPr lang="en-US" sz="2800" dirty="0"/>
              <a:t>Alert Rules</a:t>
            </a:r>
          </a:p>
          <a:p>
            <a:pPr lvl="1"/>
            <a:r>
              <a:rPr lang="en-US" sz="2400" dirty="0"/>
              <a:t>A rule can be defined for each metric</a:t>
            </a:r>
          </a:p>
          <a:p>
            <a:r>
              <a:rPr lang="en-US" sz="2800" dirty="0"/>
              <a:t>Notifications</a:t>
            </a:r>
          </a:p>
          <a:p>
            <a:pPr lvl="1"/>
            <a:r>
              <a:rPr lang="en-US" sz="2400" dirty="0"/>
              <a:t>Email Service Admin and Co-Admin</a:t>
            </a:r>
          </a:p>
          <a:p>
            <a:pPr lvl="1"/>
            <a:r>
              <a:rPr lang="en-US" sz="2400" dirty="0"/>
              <a:t>Provide an email address to send alert to</a:t>
            </a:r>
          </a:p>
        </p:txBody>
      </p:sp>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280288" y="649923"/>
            <a:ext cx="405512" cy="392430"/>
          </a:xfrm>
          <a:prstGeom prst="rect">
            <a:avLst/>
          </a:prstGeom>
        </p:spPr>
      </p:pic>
    </p:spTree>
    <p:extLst>
      <p:ext uri="{BB962C8B-B14F-4D97-AF65-F5344CB8AC3E}">
        <p14:creationId xmlns:p14="http://schemas.microsoft.com/office/powerpoint/2010/main" val="118120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xEl>
                                              <p:pRg st="6" end="6"/>
                                            </p:txEl>
                                          </p:spTgt>
                                        </p:tgtEl>
                                        <p:attrNameLst>
                                          <p:attrName>style.visibility</p:attrName>
                                        </p:attrNameLst>
                                      </p:cBhvr>
                                      <p:to>
                                        <p:strVal val="visible"/>
                                      </p:to>
                                    </p:set>
                                    <p:animEffect transition="in" filter="fade">
                                      <p:cBhvr>
                                        <p:cTn id="29" dur="500"/>
                                        <p:tgtEl>
                                          <p:spTgt spid="17">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xEl>
                                              <p:pRg st="7" end="7"/>
                                            </p:txEl>
                                          </p:spTgt>
                                        </p:tgtEl>
                                        <p:attrNameLst>
                                          <p:attrName>style.visibility</p:attrName>
                                        </p:attrNameLst>
                                      </p:cBhvr>
                                      <p:to>
                                        <p:strVal val="visible"/>
                                      </p:to>
                                    </p:set>
                                    <p:animEffect transition="in" filter="fade">
                                      <p:cBhvr>
                                        <p:cTn id="32" dur="500"/>
                                        <p:tgtEl>
                                          <p:spTgt spid="17">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xEl>
                                              <p:pRg st="8" end="8"/>
                                            </p:txEl>
                                          </p:spTgt>
                                        </p:tgtEl>
                                        <p:attrNameLst>
                                          <p:attrName>style.visibility</p:attrName>
                                        </p:attrNameLst>
                                      </p:cBhvr>
                                      <p:to>
                                        <p:strVal val="visible"/>
                                      </p:to>
                                    </p:set>
                                    <p:animEffect transition="in" filter="fade">
                                      <p:cBhvr>
                                        <p:cTn id="35"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a:spLocks noGrp="1"/>
          </p:cNvSpPr>
          <p:nvPr>
            <p:ph type="title"/>
          </p:nvPr>
        </p:nvSpPr>
        <p:spPr>
          <a:xfrm>
            <a:off x="739080" y="274638"/>
            <a:ext cx="10591800" cy="1143000"/>
          </a:xfrm>
        </p:spPr>
        <p:txBody>
          <a:bodyPr/>
          <a:lstStyle/>
          <a:p>
            <a:r>
              <a:rPr lang="en-US" dirty="0"/>
              <a:t>Site Diagnostic Log Files</a:t>
            </a:r>
          </a:p>
        </p:txBody>
      </p:sp>
      <p:sp>
        <p:nvSpPr>
          <p:cNvPr id="17" name="Content Placeholder 2"/>
          <p:cNvSpPr txBox="1">
            <a:spLocks/>
          </p:cNvSpPr>
          <p:nvPr/>
        </p:nvSpPr>
        <p:spPr>
          <a:xfrm>
            <a:off x="609600" y="1371600"/>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Log File Targets</a:t>
            </a:r>
          </a:p>
          <a:p>
            <a:pPr lvl="1"/>
            <a:r>
              <a:rPr lang="en-US" dirty="0"/>
              <a:t>File System (Shared Cloud Drive)</a:t>
            </a:r>
          </a:p>
          <a:p>
            <a:pPr lvl="1"/>
            <a:r>
              <a:rPr lang="en-US" dirty="0"/>
              <a:t>Azure Blob Storage</a:t>
            </a:r>
          </a:p>
          <a:p>
            <a:r>
              <a:rPr lang="en-US" dirty="0"/>
              <a:t>Web Server Log</a:t>
            </a:r>
          </a:p>
          <a:p>
            <a:pPr lvl="1"/>
            <a:r>
              <a:rPr lang="en-US" dirty="0"/>
              <a:t>File System </a:t>
            </a:r>
            <a:r>
              <a:rPr lang="en-US" i="1" dirty="0"/>
              <a:t>or</a:t>
            </a:r>
            <a:r>
              <a:rPr lang="en-US" dirty="0"/>
              <a:t> Azure Blob Storage</a:t>
            </a:r>
          </a:p>
          <a:p>
            <a:r>
              <a:rPr lang="en-US" dirty="0"/>
              <a:t>Detailed Error Messages &amp; Failed Request Tracing</a:t>
            </a:r>
          </a:p>
          <a:p>
            <a:pPr lvl="1"/>
            <a:r>
              <a:rPr lang="en-US" dirty="0"/>
              <a:t>File System Only</a:t>
            </a:r>
          </a:p>
        </p:txBody>
      </p:sp>
      <p:grpSp>
        <p:nvGrpSpPr>
          <p:cNvPr id="6" name="Group 5"/>
          <p:cNvGrpSpPr/>
          <p:nvPr/>
        </p:nvGrpSpPr>
        <p:grpSpPr>
          <a:xfrm>
            <a:off x="9474606" y="2853590"/>
            <a:ext cx="1797883" cy="518110"/>
            <a:chOff x="3749384" y="4225497"/>
            <a:chExt cx="1834412" cy="528637"/>
          </a:xfrm>
        </p:grpSpPr>
        <p:pic>
          <p:nvPicPr>
            <p:cNvPr id="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9384" y="4225497"/>
              <a:ext cx="604838"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4354567" y="4240516"/>
              <a:ext cx="1229229" cy="498598"/>
            </a:xfrm>
            <a:prstGeom prst="rect">
              <a:avLst/>
            </a:prstGeom>
            <a:noFill/>
          </p:spPr>
          <p:txBody>
            <a:bodyPr wrap="square" lIns="0" tIns="0" rIns="0" bIns="0" rtlCol="0">
              <a:spAutoFit/>
            </a:bodyPr>
            <a:lstStyle/>
            <a:p>
              <a:pPr>
                <a:lnSpc>
                  <a:spcPct val="90000"/>
                </a:lnSpc>
                <a:spcBef>
                  <a:spcPct val="20000"/>
                </a:spcBef>
                <a:buSzPct val="80000"/>
              </a:pPr>
              <a:r>
                <a:rPr lang="en-US" sz="1764" dirty="0">
                  <a:gradFill>
                    <a:gsLst>
                      <a:gs pos="0">
                        <a:srgbClr val="292929">
                          <a:lumMod val="90000"/>
                          <a:lumOff val="10000"/>
                        </a:srgbClr>
                      </a:gs>
                      <a:gs pos="86000">
                        <a:srgbClr val="292929">
                          <a:lumMod val="90000"/>
                          <a:lumOff val="10000"/>
                        </a:srgbClr>
                      </a:gs>
                    </a:gsLst>
                    <a:lin ang="5400000" scaled="0"/>
                  </a:gradFill>
                  <a:latin typeface="Segoe UI" panose="020B0502040204020203" pitchFamily="34" charset="0"/>
                  <a:cs typeface="Segoe UI" panose="020B0502040204020203" pitchFamily="34" charset="0"/>
                </a:rPr>
                <a:t>Azure Blob Storage</a:t>
              </a:r>
            </a:p>
          </p:txBody>
        </p:sp>
      </p:grpSp>
      <p:grpSp>
        <p:nvGrpSpPr>
          <p:cNvPr id="11" name="Group 10"/>
          <p:cNvGrpSpPr/>
          <p:nvPr/>
        </p:nvGrpSpPr>
        <p:grpSpPr>
          <a:xfrm>
            <a:off x="6629400" y="1739416"/>
            <a:ext cx="2137830" cy="633458"/>
            <a:chOff x="7681261" y="1695329"/>
            <a:chExt cx="2181266" cy="646328"/>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68955" y="1754373"/>
              <a:ext cx="561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bwMode="auto">
            <a:xfrm>
              <a:off x="7942308" y="1695329"/>
              <a:ext cx="1920219" cy="646327"/>
            </a:xfrm>
            <a:prstGeom prst="rect">
              <a:avLst/>
            </a:prstGeom>
            <a:noFill/>
            <a:ln w="9525" cap="flat" cmpd="sng" algn="ctr">
              <a:noFill/>
              <a:prstDash val="solid"/>
              <a:headEnd type="none" w="med" len="med"/>
              <a:tailEnd type="none" w="med" len="med"/>
            </a:ln>
            <a:effectLst/>
          </p:spPr>
          <p:txBody>
            <a:bodyPr vert="horz" wrap="square" lIns="44809" tIns="44807" rIns="44809" bIns="44807" numCol="1" rtlCol="0" anchor="ctr" anchorCtr="0" compatLnSpc="1">
              <a:prstTxWarp prst="textNoShape">
                <a:avLst/>
              </a:prstTxWarp>
              <a:spAutoFit/>
            </a:bodyPr>
            <a:lstStyle/>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Contoso</a:t>
              </a:r>
            </a:p>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Website</a:t>
              </a:r>
            </a:p>
          </p:txBody>
        </p:sp>
        <p:sp>
          <p:nvSpPr>
            <p:cNvPr id="14" name="Rectangle 13"/>
            <p:cNvSpPr/>
            <p:nvPr/>
          </p:nvSpPr>
          <p:spPr bwMode="auto">
            <a:xfrm>
              <a:off x="7681261" y="1695329"/>
              <a:ext cx="1920219" cy="646328"/>
            </a:xfrm>
            <a:prstGeom prst="rect">
              <a:avLst/>
            </a:prstGeom>
            <a:noFill/>
            <a:ln w="38100">
              <a:solidFill>
                <a:srgbClr val="58595B"/>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01">
                <a:defRPr/>
              </a:pPr>
              <a:endParaRPr lang="en-US" sz="2058" kern="0" spc="-37" dirty="0">
                <a:ln>
                  <a:solidFill>
                    <a:prstClr val="white">
                      <a:alpha val="0"/>
                    </a:prstClr>
                  </a:solidFill>
                </a:ln>
                <a:solidFill>
                  <a:srgbClr val="595959">
                    <a:alpha val="99000"/>
                  </a:srgbClr>
                </a:solidFill>
                <a:latin typeface="Segoe UI" panose="020B0502040204020203" pitchFamily="34" charset="0"/>
              </a:endParaRPr>
            </a:p>
          </p:txBody>
        </p:sp>
      </p:grpSp>
      <p:grpSp>
        <p:nvGrpSpPr>
          <p:cNvPr id="15" name="Group 14"/>
          <p:cNvGrpSpPr/>
          <p:nvPr/>
        </p:nvGrpSpPr>
        <p:grpSpPr>
          <a:xfrm>
            <a:off x="9474605" y="1742962"/>
            <a:ext cx="1995804" cy="636358"/>
            <a:chOff x="9030348" y="3009811"/>
            <a:chExt cx="2036354" cy="649288"/>
          </a:xfrm>
        </p:grpSpPr>
        <p:pic>
          <p:nvPicPr>
            <p:cNvPr id="18" name="Picture 1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30348" y="3009811"/>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bwMode="auto">
            <a:xfrm>
              <a:off x="9517710" y="3009811"/>
              <a:ext cx="1548992" cy="646327"/>
            </a:xfrm>
            <a:prstGeom prst="rect">
              <a:avLst/>
            </a:prstGeom>
            <a:noFill/>
            <a:ln w="9525" cap="flat" cmpd="sng" algn="ctr">
              <a:noFill/>
              <a:prstDash val="solid"/>
              <a:headEnd type="none" w="med" len="med"/>
              <a:tailEnd type="none" w="med" len="med"/>
            </a:ln>
            <a:effectLst/>
          </p:spPr>
          <p:txBody>
            <a:bodyPr vert="horz" wrap="square" lIns="44809" tIns="44807" rIns="44809" bIns="44807" numCol="1" rtlCol="0" anchor="ctr" anchorCtr="0" compatLnSpc="1">
              <a:prstTxWarp prst="textNoShape">
                <a:avLst/>
              </a:prstTxWarp>
              <a:spAutoFit/>
            </a:bodyPr>
            <a:lstStyle/>
            <a:p>
              <a:pP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Shared Cloud Drive</a:t>
              </a:r>
            </a:p>
          </p:txBody>
        </p:sp>
      </p:grpSp>
      <p:cxnSp>
        <p:nvCxnSpPr>
          <p:cNvPr id="20" name="Straight Arrow Connector 19"/>
          <p:cNvCxnSpPr>
            <a:stCxn id="14" idx="3"/>
            <a:endCxn id="18" idx="1"/>
          </p:cNvCxnSpPr>
          <p:nvPr/>
        </p:nvCxnSpPr>
        <p:spPr>
          <a:xfrm>
            <a:off x="8511383" y="2056145"/>
            <a:ext cx="963223" cy="4997"/>
          </a:xfrm>
          <a:prstGeom prst="straightConnector1">
            <a:avLst/>
          </a:prstGeom>
          <a:ln w="381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6629400" y="2795542"/>
            <a:ext cx="2137830" cy="633458"/>
            <a:chOff x="7681261" y="1695329"/>
            <a:chExt cx="2181266" cy="646328"/>
          </a:xfrm>
        </p:grpSpPr>
        <p:pic>
          <p:nvPicPr>
            <p:cNvPr id="22"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68955" y="1754373"/>
              <a:ext cx="561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bwMode="auto">
            <a:xfrm>
              <a:off x="7942308" y="1695329"/>
              <a:ext cx="1920219" cy="646327"/>
            </a:xfrm>
            <a:prstGeom prst="rect">
              <a:avLst/>
            </a:prstGeom>
            <a:noFill/>
            <a:ln w="9525" cap="flat" cmpd="sng" algn="ctr">
              <a:noFill/>
              <a:prstDash val="solid"/>
              <a:headEnd type="none" w="med" len="med"/>
              <a:tailEnd type="none" w="med" len="med"/>
            </a:ln>
            <a:effectLst/>
          </p:spPr>
          <p:txBody>
            <a:bodyPr vert="horz" wrap="square" lIns="44809" tIns="44807" rIns="44809" bIns="44807" numCol="1" rtlCol="0" anchor="ctr" anchorCtr="0" compatLnSpc="1">
              <a:prstTxWarp prst="textNoShape">
                <a:avLst/>
              </a:prstTxWarp>
              <a:spAutoFit/>
            </a:bodyPr>
            <a:lstStyle/>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Contoso</a:t>
              </a:r>
            </a:p>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Website</a:t>
              </a:r>
            </a:p>
          </p:txBody>
        </p:sp>
        <p:sp>
          <p:nvSpPr>
            <p:cNvPr id="24" name="Rectangle 23"/>
            <p:cNvSpPr/>
            <p:nvPr/>
          </p:nvSpPr>
          <p:spPr bwMode="auto">
            <a:xfrm>
              <a:off x="7681261" y="1695329"/>
              <a:ext cx="1920219" cy="646328"/>
            </a:xfrm>
            <a:prstGeom prst="rect">
              <a:avLst/>
            </a:prstGeom>
            <a:noFill/>
            <a:ln w="38100">
              <a:solidFill>
                <a:srgbClr val="58595B"/>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01">
                <a:defRPr/>
              </a:pPr>
              <a:endParaRPr lang="en-US" sz="2058" kern="0" spc="-37" dirty="0">
                <a:ln>
                  <a:solidFill>
                    <a:prstClr val="white">
                      <a:alpha val="0"/>
                    </a:prstClr>
                  </a:solidFill>
                </a:ln>
                <a:solidFill>
                  <a:srgbClr val="595959">
                    <a:alpha val="99000"/>
                  </a:srgbClr>
                </a:solidFill>
                <a:latin typeface="Segoe UI" panose="020B0502040204020203" pitchFamily="34" charset="0"/>
              </a:endParaRPr>
            </a:p>
          </p:txBody>
        </p:sp>
      </p:grpSp>
      <p:cxnSp>
        <p:nvCxnSpPr>
          <p:cNvPr id="25" name="Straight Arrow Connector 24"/>
          <p:cNvCxnSpPr>
            <a:stCxn id="24" idx="3"/>
            <a:endCxn id="8" idx="1"/>
          </p:cNvCxnSpPr>
          <p:nvPr/>
        </p:nvCxnSpPr>
        <p:spPr>
          <a:xfrm>
            <a:off x="8511383" y="3112271"/>
            <a:ext cx="963223" cy="374"/>
          </a:xfrm>
          <a:prstGeom prst="straightConnector1">
            <a:avLst/>
          </a:prstGeom>
          <a:ln w="38100">
            <a:solidFill>
              <a:srgbClr val="BAD80A"/>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6">
            <a:clrChange>
              <a:clrFrom>
                <a:srgbClr val="FFFFFF"/>
              </a:clrFrom>
              <a:clrTo>
                <a:srgbClr val="FFFFFF">
                  <a:alpha val="0"/>
                </a:srgbClr>
              </a:clrTo>
            </a:clrChange>
          </a:blip>
          <a:stretch>
            <a:fillRect/>
          </a:stretch>
        </p:blipFill>
        <p:spPr>
          <a:xfrm>
            <a:off x="289620" y="634842"/>
            <a:ext cx="396180" cy="422592"/>
          </a:xfrm>
          <a:prstGeom prst="rect">
            <a:avLst/>
          </a:prstGeom>
        </p:spPr>
      </p:pic>
    </p:spTree>
    <p:extLst>
      <p:ext uri="{BB962C8B-B14F-4D97-AF65-F5344CB8AC3E}">
        <p14:creationId xmlns:p14="http://schemas.microsoft.com/office/powerpoint/2010/main" val="3431720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fade">
                                      <p:cBhvr>
                                        <p:cTn id="18" dur="500"/>
                                        <p:tgtEl>
                                          <p:spTgt spid="1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xEl>
                                              <p:pRg st="5" end="5"/>
                                            </p:txEl>
                                          </p:spTgt>
                                        </p:tgtEl>
                                        <p:attrNameLst>
                                          <p:attrName>style.visibility</p:attrName>
                                        </p:attrNameLst>
                                      </p:cBhvr>
                                      <p:to>
                                        <p:strVal val="visible"/>
                                      </p:to>
                                    </p:set>
                                    <p:animEffect transition="in" filter="fade">
                                      <p:cBhvr>
                                        <p:cTn id="26" dur="500"/>
                                        <p:tgtEl>
                                          <p:spTgt spid="17">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xEl>
                                              <p:pRg st="6" end="6"/>
                                            </p:txEl>
                                          </p:spTgt>
                                        </p:tgtEl>
                                        <p:attrNameLst>
                                          <p:attrName>style.visibility</p:attrName>
                                        </p:attrNameLst>
                                      </p:cBhvr>
                                      <p:to>
                                        <p:strVal val="visible"/>
                                      </p:to>
                                    </p:set>
                                    <p:animEffect transition="in" filter="fade">
                                      <p:cBhvr>
                                        <p:cTn id="29"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447800"/>
            <a:ext cx="10972800" cy="37322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800" dirty="0"/>
              <a:t>Web Server Log</a:t>
            </a:r>
          </a:p>
          <a:p>
            <a:pPr lvl="1"/>
            <a:r>
              <a:rPr lang="en-US" sz="2400" dirty="0"/>
              <a:t>D:\home\LogFiles\http\RawLogs</a:t>
            </a:r>
          </a:p>
          <a:p>
            <a:r>
              <a:rPr lang="en-US" sz="2800" dirty="0"/>
              <a:t>Detailed Errors Log</a:t>
            </a:r>
          </a:p>
          <a:p>
            <a:pPr lvl="1"/>
            <a:r>
              <a:rPr lang="en-US" sz="2400" dirty="0"/>
              <a:t>D:\home\LogFiles\DetailedErrors</a:t>
            </a:r>
          </a:p>
          <a:p>
            <a:r>
              <a:rPr lang="en-US" sz="2800" dirty="0"/>
              <a:t>Failed Request Log</a:t>
            </a:r>
          </a:p>
          <a:p>
            <a:pPr lvl="1"/>
            <a:r>
              <a:rPr lang="en-US" sz="2400" dirty="0"/>
              <a:t>D:\home\LogFiles\W3SVC</a:t>
            </a:r>
            <a:r>
              <a:rPr lang="en-US" sz="2400" i="1" dirty="0"/>
              <a:t>&lt;Uniqueld&gt;</a:t>
            </a:r>
            <a:endParaRPr lang="en-US" sz="2400" dirty="0"/>
          </a:p>
          <a:p>
            <a:r>
              <a:rPr lang="en-US" sz="2800" dirty="0"/>
              <a:t>Event Log (xml)</a:t>
            </a:r>
          </a:p>
          <a:p>
            <a:pPr lvl="1"/>
            <a:r>
              <a:rPr lang="en-US" sz="2400" dirty="0"/>
              <a:t>D:\home\LogFiles\eventlog.xml</a:t>
            </a:r>
          </a:p>
          <a:p>
            <a:pPr lvl="1"/>
            <a:r>
              <a:rPr lang="en-US" sz="2400" dirty="0"/>
              <a:t>Unhandled exceptions and other events generally logged to the Windows Application Event Log</a:t>
            </a:r>
          </a:p>
        </p:txBody>
      </p:sp>
      <p:sp>
        <p:nvSpPr>
          <p:cNvPr id="20" name="Title 1"/>
          <p:cNvSpPr>
            <a:spLocks noGrp="1"/>
          </p:cNvSpPr>
          <p:nvPr>
            <p:ph type="title"/>
          </p:nvPr>
        </p:nvSpPr>
        <p:spPr>
          <a:xfrm>
            <a:off x="739080" y="274638"/>
            <a:ext cx="10591800" cy="1143000"/>
          </a:xfrm>
        </p:spPr>
        <p:txBody>
          <a:bodyPr/>
          <a:lstStyle/>
          <a:p>
            <a:r>
              <a:rPr lang="en-US" dirty="0"/>
              <a:t>Site Diagnostic Log Files</a:t>
            </a:r>
          </a:p>
        </p:txBody>
      </p:sp>
      <p:pic>
        <p:nvPicPr>
          <p:cNvPr id="21" name="Picture 20"/>
          <p:cNvPicPr>
            <a:picLocks noChangeAspect="1"/>
          </p:cNvPicPr>
          <p:nvPr/>
        </p:nvPicPr>
        <p:blipFill>
          <a:blip r:embed="rId3">
            <a:clrChange>
              <a:clrFrom>
                <a:srgbClr val="FFFFFF"/>
              </a:clrFrom>
              <a:clrTo>
                <a:srgbClr val="FFFFFF">
                  <a:alpha val="0"/>
                </a:srgbClr>
              </a:clrTo>
            </a:clrChange>
          </a:blip>
          <a:stretch>
            <a:fillRect/>
          </a:stretch>
        </p:blipFill>
        <p:spPr>
          <a:xfrm>
            <a:off x="289620" y="634842"/>
            <a:ext cx="396180" cy="422592"/>
          </a:xfrm>
          <a:prstGeom prst="rect">
            <a:avLst/>
          </a:prstGeom>
        </p:spPr>
      </p:pic>
    </p:spTree>
    <p:extLst>
      <p:ext uri="{BB962C8B-B14F-4D97-AF65-F5344CB8AC3E}">
        <p14:creationId xmlns:p14="http://schemas.microsoft.com/office/powerpoint/2010/main" val="20973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fade">
                                      <p:cBhvr>
                                        <p:cTn id="15" dur="500"/>
                                        <p:tgtEl>
                                          <p:spTgt spid="1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fade">
                                      <p:cBhvr>
                                        <p:cTn id="18" dur="500"/>
                                        <p:tgtEl>
                                          <p:spTgt spid="1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animEffect transition="in" filter="fade">
                                      <p:cBhvr>
                                        <p:cTn id="23" dur="500"/>
                                        <p:tgtEl>
                                          <p:spTgt spid="17">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5" end="5"/>
                                            </p:txEl>
                                          </p:spTgt>
                                        </p:tgtEl>
                                        <p:attrNameLst>
                                          <p:attrName>style.visibility</p:attrName>
                                        </p:attrNameLst>
                                      </p:cBhvr>
                                      <p:to>
                                        <p:strVal val="visible"/>
                                      </p:to>
                                    </p:set>
                                    <p:animEffect transition="in" filter="fade">
                                      <p:cBhvr>
                                        <p:cTn id="26" dur="500"/>
                                        <p:tgtEl>
                                          <p:spTgt spid="17">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xEl>
                                              <p:pRg st="6" end="6"/>
                                            </p:txEl>
                                          </p:spTgt>
                                        </p:tgtEl>
                                        <p:attrNameLst>
                                          <p:attrName>style.visibility</p:attrName>
                                        </p:attrNameLst>
                                      </p:cBhvr>
                                      <p:to>
                                        <p:strVal val="visible"/>
                                      </p:to>
                                    </p:set>
                                    <p:animEffect transition="in" filter="fade">
                                      <p:cBhvr>
                                        <p:cTn id="31" dur="500"/>
                                        <p:tgtEl>
                                          <p:spTgt spid="17">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xEl>
                                              <p:pRg st="7" end="7"/>
                                            </p:txEl>
                                          </p:spTgt>
                                        </p:tgtEl>
                                        <p:attrNameLst>
                                          <p:attrName>style.visibility</p:attrName>
                                        </p:attrNameLst>
                                      </p:cBhvr>
                                      <p:to>
                                        <p:strVal val="visible"/>
                                      </p:to>
                                    </p:set>
                                    <p:animEffect transition="in" filter="fade">
                                      <p:cBhvr>
                                        <p:cTn id="34" dur="500"/>
                                        <p:tgtEl>
                                          <p:spTgt spid="17">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xEl>
                                              <p:pRg st="8" end="8"/>
                                            </p:txEl>
                                          </p:spTgt>
                                        </p:tgtEl>
                                        <p:attrNameLst>
                                          <p:attrName>style.visibility</p:attrName>
                                        </p:attrNameLst>
                                      </p:cBhvr>
                                      <p:to>
                                        <p:strVal val="visible"/>
                                      </p:to>
                                    </p:set>
                                    <p:animEffect transition="in" filter="fade">
                                      <p:cBhvr>
                                        <p:cTn id="37"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373187"/>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Log File Targets</a:t>
            </a:r>
          </a:p>
          <a:p>
            <a:pPr lvl="1"/>
            <a:r>
              <a:rPr lang="en-US" dirty="0"/>
              <a:t>File System</a:t>
            </a:r>
          </a:p>
          <a:p>
            <a:pPr lvl="1"/>
            <a:r>
              <a:rPr lang="en-US" dirty="0"/>
              <a:t>Azure Blob Storage</a:t>
            </a:r>
          </a:p>
          <a:p>
            <a:pPr lvl="1"/>
            <a:r>
              <a:rPr lang="en-US" dirty="0"/>
              <a:t>Azure Table Storage</a:t>
            </a:r>
          </a:p>
          <a:p>
            <a:r>
              <a:rPr lang="en-US" dirty="0"/>
              <a:t>Logging Levels</a:t>
            </a:r>
          </a:p>
          <a:p>
            <a:pPr lvl="1"/>
            <a:r>
              <a:rPr lang="en-US" dirty="0"/>
              <a:t>Error</a:t>
            </a:r>
          </a:p>
          <a:p>
            <a:pPr lvl="1"/>
            <a:r>
              <a:rPr lang="en-US" dirty="0"/>
              <a:t>Warning</a:t>
            </a:r>
          </a:p>
          <a:p>
            <a:pPr lvl="1"/>
            <a:r>
              <a:rPr lang="en-US" dirty="0"/>
              <a:t>Information</a:t>
            </a:r>
          </a:p>
          <a:p>
            <a:pPr lvl="1"/>
            <a:r>
              <a:rPr lang="en-US" dirty="0"/>
              <a:t>Verbose</a:t>
            </a:r>
          </a:p>
        </p:txBody>
      </p:sp>
      <p:grpSp>
        <p:nvGrpSpPr>
          <p:cNvPr id="32" name="Group 31"/>
          <p:cNvGrpSpPr/>
          <p:nvPr/>
        </p:nvGrpSpPr>
        <p:grpSpPr>
          <a:xfrm>
            <a:off x="9085896" y="3475326"/>
            <a:ext cx="1797883" cy="518110"/>
            <a:chOff x="3749384" y="4225497"/>
            <a:chExt cx="1834412" cy="528637"/>
          </a:xfrm>
        </p:grpSpPr>
        <p:pic>
          <p:nvPicPr>
            <p:cNvPr id="3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9384" y="4225497"/>
              <a:ext cx="604838"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extBox 33"/>
            <p:cNvSpPr txBox="1"/>
            <p:nvPr/>
          </p:nvSpPr>
          <p:spPr>
            <a:xfrm>
              <a:off x="4354567" y="4240516"/>
              <a:ext cx="1229229" cy="498598"/>
            </a:xfrm>
            <a:prstGeom prst="rect">
              <a:avLst/>
            </a:prstGeom>
            <a:noFill/>
          </p:spPr>
          <p:txBody>
            <a:bodyPr wrap="square" lIns="0" tIns="0" rIns="0" bIns="0" rtlCol="0">
              <a:spAutoFit/>
            </a:bodyPr>
            <a:lstStyle/>
            <a:p>
              <a:pPr>
                <a:lnSpc>
                  <a:spcPct val="90000"/>
                </a:lnSpc>
                <a:spcBef>
                  <a:spcPct val="20000"/>
                </a:spcBef>
                <a:buSzPct val="80000"/>
              </a:pPr>
              <a:r>
                <a:rPr lang="en-US" sz="1764" dirty="0">
                  <a:gradFill>
                    <a:gsLst>
                      <a:gs pos="0">
                        <a:srgbClr val="292929">
                          <a:lumMod val="90000"/>
                          <a:lumOff val="10000"/>
                        </a:srgbClr>
                      </a:gs>
                      <a:gs pos="86000">
                        <a:srgbClr val="292929">
                          <a:lumMod val="90000"/>
                          <a:lumOff val="10000"/>
                        </a:srgbClr>
                      </a:gs>
                    </a:gsLst>
                    <a:lin ang="5400000" scaled="0"/>
                  </a:gradFill>
                  <a:latin typeface="Segoe UI" panose="020B0502040204020203" pitchFamily="34" charset="0"/>
                  <a:cs typeface="Segoe UI" panose="020B0502040204020203" pitchFamily="34" charset="0"/>
                </a:rPr>
                <a:t>Azure Blob Storage</a:t>
              </a:r>
            </a:p>
          </p:txBody>
        </p:sp>
      </p:grpSp>
      <p:grpSp>
        <p:nvGrpSpPr>
          <p:cNvPr id="35" name="Group 34"/>
          <p:cNvGrpSpPr/>
          <p:nvPr/>
        </p:nvGrpSpPr>
        <p:grpSpPr>
          <a:xfrm>
            <a:off x="6240690" y="2361152"/>
            <a:ext cx="2137830" cy="633458"/>
            <a:chOff x="7681261" y="1695329"/>
            <a:chExt cx="2181266" cy="646328"/>
          </a:xfrm>
        </p:grpSpPr>
        <p:pic>
          <p:nvPicPr>
            <p:cNvPr id="36"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68955" y="1754373"/>
              <a:ext cx="561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p:nvPr/>
          </p:nvSpPr>
          <p:spPr bwMode="auto">
            <a:xfrm>
              <a:off x="7942308" y="1695329"/>
              <a:ext cx="1920219" cy="646327"/>
            </a:xfrm>
            <a:prstGeom prst="rect">
              <a:avLst/>
            </a:prstGeom>
            <a:noFill/>
            <a:ln w="9525" cap="flat" cmpd="sng" algn="ctr">
              <a:noFill/>
              <a:prstDash val="solid"/>
              <a:headEnd type="none" w="med" len="med"/>
              <a:tailEnd type="none" w="med" len="med"/>
            </a:ln>
            <a:effectLst/>
          </p:spPr>
          <p:txBody>
            <a:bodyPr vert="horz" wrap="square" lIns="44809" tIns="44807" rIns="44809" bIns="44807" numCol="1" rtlCol="0" anchor="ctr" anchorCtr="0" compatLnSpc="1">
              <a:prstTxWarp prst="textNoShape">
                <a:avLst/>
              </a:prstTxWarp>
              <a:spAutoFit/>
            </a:bodyPr>
            <a:lstStyle/>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Contoso</a:t>
              </a:r>
            </a:p>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Website</a:t>
              </a:r>
            </a:p>
          </p:txBody>
        </p:sp>
        <p:sp>
          <p:nvSpPr>
            <p:cNvPr id="38" name="Rectangle 37"/>
            <p:cNvSpPr/>
            <p:nvPr/>
          </p:nvSpPr>
          <p:spPr bwMode="auto">
            <a:xfrm>
              <a:off x="7681261" y="1695329"/>
              <a:ext cx="1920219" cy="646328"/>
            </a:xfrm>
            <a:prstGeom prst="rect">
              <a:avLst/>
            </a:prstGeom>
            <a:noFill/>
            <a:ln w="38100">
              <a:solidFill>
                <a:srgbClr val="58595B"/>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01">
                <a:defRPr/>
              </a:pPr>
              <a:endParaRPr lang="en-US" sz="2058" kern="0" spc="-37" dirty="0">
                <a:ln>
                  <a:solidFill>
                    <a:prstClr val="white">
                      <a:alpha val="0"/>
                    </a:prstClr>
                  </a:solidFill>
                </a:ln>
                <a:solidFill>
                  <a:srgbClr val="595959">
                    <a:alpha val="99000"/>
                  </a:srgbClr>
                </a:solidFill>
                <a:latin typeface="Segoe UI" panose="020B0502040204020203" pitchFamily="34" charset="0"/>
              </a:endParaRPr>
            </a:p>
          </p:txBody>
        </p:sp>
      </p:grpSp>
      <p:grpSp>
        <p:nvGrpSpPr>
          <p:cNvPr id="39" name="Group 38"/>
          <p:cNvGrpSpPr/>
          <p:nvPr/>
        </p:nvGrpSpPr>
        <p:grpSpPr>
          <a:xfrm>
            <a:off x="9085895" y="2364698"/>
            <a:ext cx="1995804" cy="636358"/>
            <a:chOff x="9030348" y="3009811"/>
            <a:chExt cx="2036354" cy="649288"/>
          </a:xfrm>
        </p:grpSpPr>
        <p:pic>
          <p:nvPicPr>
            <p:cNvPr id="40" name="Picture 3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030348" y="3009811"/>
              <a:ext cx="487362"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p:cNvSpPr/>
            <p:nvPr/>
          </p:nvSpPr>
          <p:spPr bwMode="auto">
            <a:xfrm>
              <a:off x="9517710" y="3009811"/>
              <a:ext cx="1548992" cy="646327"/>
            </a:xfrm>
            <a:prstGeom prst="rect">
              <a:avLst/>
            </a:prstGeom>
            <a:noFill/>
            <a:ln w="9525" cap="flat" cmpd="sng" algn="ctr">
              <a:noFill/>
              <a:prstDash val="solid"/>
              <a:headEnd type="none" w="med" len="med"/>
              <a:tailEnd type="none" w="med" len="med"/>
            </a:ln>
            <a:effectLst/>
          </p:spPr>
          <p:txBody>
            <a:bodyPr vert="horz" wrap="square" lIns="44809" tIns="44807" rIns="44809" bIns="44807" numCol="1" rtlCol="0" anchor="ctr" anchorCtr="0" compatLnSpc="1">
              <a:prstTxWarp prst="textNoShape">
                <a:avLst/>
              </a:prstTxWarp>
              <a:spAutoFit/>
            </a:bodyPr>
            <a:lstStyle/>
            <a:p>
              <a:pP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Shared Cloud Drive</a:t>
              </a:r>
            </a:p>
          </p:txBody>
        </p:sp>
      </p:grpSp>
      <p:cxnSp>
        <p:nvCxnSpPr>
          <p:cNvPr id="42" name="Straight Arrow Connector 41"/>
          <p:cNvCxnSpPr>
            <a:stCxn id="38" idx="3"/>
            <a:endCxn id="40" idx="1"/>
          </p:cNvCxnSpPr>
          <p:nvPr/>
        </p:nvCxnSpPr>
        <p:spPr>
          <a:xfrm>
            <a:off x="8122673" y="2677881"/>
            <a:ext cx="963223" cy="4997"/>
          </a:xfrm>
          <a:prstGeom prst="straightConnector1">
            <a:avLst/>
          </a:prstGeom>
          <a:ln w="381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6240690" y="3417278"/>
            <a:ext cx="2137830" cy="633458"/>
            <a:chOff x="7681261" y="1695329"/>
            <a:chExt cx="2181266" cy="646328"/>
          </a:xfrm>
        </p:grpSpPr>
        <p:pic>
          <p:nvPicPr>
            <p:cNvPr id="44"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68955" y="1754373"/>
              <a:ext cx="561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44"/>
            <p:cNvSpPr/>
            <p:nvPr/>
          </p:nvSpPr>
          <p:spPr bwMode="auto">
            <a:xfrm>
              <a:off x="7942308" y="1695329"/>
              <a:ext cx="1920219" cy="646327"/>
            </a:xfrm>
            <a:prstGeom prst="rect">
              <a:avLst/>
            </a:prstGeom>
            <a:noFill/>
            <a:ln w="9525" cap="flat" cmpd="sng" algn="ctr">
              <a:noFill/>
              <a:prstDash val="solid"/>
              <a:headEnd type="none" w="med" len="med"/>
              <a:tailEnd type="none" w="med" len="med"/>
            </a:ln>
            <a:effectLst/>
          </p:spPr>
          <p:txBody>
            <a:bodyPr vert="horz" wrap="square" lIns="44809" tIns="44807" rIns="44809" bIns="44807" numCol="1" rtlCol="0" anchor="ctr" anchorCtr="0" compatLnSpc="1">
              <a:prstTxWarp prst="textNoShape">
                <a:avLst/>
              </a:prstTxWarp>
              <a:spAutoFit/>
            </a:bodyPr>
            <a:lstStyle/>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Contoso</a:t>
              </a:r>
            </a:p>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Website</a:t>
              </a:r>
            </a:p>
          </p:txBody>
        </p:sp>
        <p:sp>
          <p:nvSpPr>
            <p:cNvPr id="46" name="Rectangle 45"/>
            <p:cNvSpPr/>
            <p:nvPr/>
          </p:nvSpPr>
          <p:spPr bwMode="auto">
            <a:xfrm>
              <a:off x="7681261" y="1695329"/>
              <a:ext cx="1920219" cy="646328"/>
            </a:xfrm>
            <a:prstGeom prst="rect">
              <a:avLst/>
            </a:prstGeom>
            <a:noFill/>
            <a:ln w="38100">
              <a:solidFill>
                <a:srgbClr val="58595B"/>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01">
                <a:defRPr/>
              </a:pPr>
              <a:endParaRPr lang="en-US" sz="2058" kern="0" spc="-37" dirty="0">
                <a:ln>
                  <a:solidFill>
                    <a:prstClr val="white">
                      <a:alpha val="0"/>
                    </a:prstClr>
                  </a:solidFill>
                </a:ln>
                <a:solidFill>
                  <a:srgbClr val="595959">
                    <a:alpha val="99000"/>
                  </a:srgbClr>
                </a:solidFill>
                <a:latin typeface="Segoe UI" panose="020B0502040204020203" pitchFamily="34" charset="0"/>
              </a:endParaRPr>
            </a:p>
          </p:txBody>
        </p:sp>
      </p:grpSp>
      <p:cxnSp>
        <p:nvCxnSpPr>
          <p:cNvPr id="47" name="Straight Arrow Connector 46"/>
          <p:cNvCxnSpPr>
            <a:stCxn id="46" idx="3"/>
            <a:endCxn id="33" idx="1"/>
          </p:cNvCxnSpPr>
          <p:nvPr/>
        </p:nvCxnSpPr>
        <p:spPr>
          <a:xfrm>
            <a:off x="8122673" y="3734007"/>
            <a:ext cx="963223" cy="374"/>
          </a:xfrm>
          <a:prstGeom prst="straightConnector1">
            <a:avLst/>
          </a:prstGeom>
          <a:ln w="381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6240690" y="4509364"/>
            <a:ext cx="2137830" cy="633458"/>
            <a:chOff x="7681261" y="1695329"/>
            <a:chExt cx="2181266" cy="646328"/>
          </a:xfrm>
        </p:grpSpPr>
        <p:pic>
          <p:nvPicPr>
            <p:cNvPr id="49" name="Picture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68955" y="1754373"/>
              <a:ext cx="561975"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Rectangle 49"/>
            <p:cNvSpPr/>
            <p:nvPr/>
          </p:nvSpPr>
          <p:spPr bwMode="auto">
            <a:xfrm>
              <a:off x="7942308" y="1695329"/>
              <a:ext cx="1920219" cy="646327"/>
            </a:xfrm>
            <a:prstGeom prst="rect">
              <a:avLst/>
            </a:prstGeom>
            <a:noFill/>
            <a:ln w="9525" cap="flat" cmpd="sng" algn="ctr">
              <a:noFill/>
              <a:prstDash val="solid"/>
              <a:headEnd type="none" w="med" len="med"/>
              <a:tailEnd type="none" w="med" len="med"/>
            </a:ln>
            <a:effectLst/>
          </p:spPr>
          <p:txBody>
            <a:bodyPr vert="horz" wrap="square" lIns="44809" tIns="44807" rIns="44809" bIns="44807" numCol="1" rtlCol="0" anchor="ctr" anchorCtr="0" compatLnSpc="1">
              <a:prstTxWarp prst="textNoShape">
                <a:avLst/>
              </a:prstTxWarp>
              <a:spAutoFit/>
            </a:bodyPr>
            <a:lstStyle/>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Contoso</a:t>
              </a:r>
            </a:p>
            <a:p>
              <a:pPr algn="ctr" defTabSz="671801">
                <a:defRPr/>
              </a:pPr>
              <a:r>
                <a:rPr lang="en-US" sz="1764" kern="0" dirty="0">
                  <a:ln>
                    <a:solidFill>
                      <a:prstClr val="white">
                        <a:alpha val="0"/>
                      </a:prstClr>
                    </a:solidFill>
                  </a:ln>
                  <a:solidFill>
                    <a:srgbClr val="505050">
                      <a:lumMod val="50000"/>
                      <a:alpha val="99000"/>
                    </a:srgbClr>
                  </a:solidFill>
                  <a:latin typeface="Segoe UI" panose="020B0502040204020203" pitchFamily="34" charset="0"/>
                </a:rPr>
                <a:t>Website</a:t>
              </a:r>
            </a:p>
          </p:txBody>
        </p:sp>
        <p:sp>
          <p:nvSpPr>
            <p:cNvPr id="51" name="Rectangle 50"/>
            <p:cNvSpPr/>
            <p:nvPr/>
          </p:nvSpPr>
          <p:spPr bwMode="auto">
            <a:xfrm>
              <a:off x="7681261" y="1695329"/>
              <a:ext cx="1920219" cy="646328"/>
            </a:xfrm>
            <a:prstGeom prst="rect">
              <a:avLst/>
            </a:prstGeom>
            <a:noFill/>
            <a:ln w="38100">
              <a:solidFill>
                <a:srgbClr val="58595B"/>
              </a:solidFill>
              <a:prstDash val="solid"/>
              <a:headEnd type="none" w="med" len="med"/>
              <a:tailEnd type="none" w="med" len="med"/>
            </a:ln>
            <a:effectLst>
              <a:innerShdw blurRad="127000" dir="11220000">
                <a:prstClr val="black">
                  <a:alpha val="50000"/>
                </a:prstClr>
              </a:innerShdw>
            </a:effectLst>
            <a:scene3d>
              <a:camera prst="orthographicFront">
                <a:rot lat="0" lon="0" rev="0"/>
              </a:camera>
              <a:lightRig rig="threePt" dir="tl"/>
            </a:scene3d>
            <a:sp3d prstMaterial="matte"/>
          </p:spPr>
          <p:txBody>
            <a:bodyPr vert="horz" wrap="square" lIns="33603" tIns="33602" rIns="33603" bIns="33602" numCol="1" rtlCol="0" anchor="t" anchorCtr="0" compatLnSpc="1">
              <a:prstTxWarp prst="textNoShape">
                <a:avLst/>
              </a:prstTxWarp>
            </a:bodyPr>
            <a:lstStyle/>
            <a:p>
              <a:pPr algn="ctr" defTabSz="671801">
                <a:defRPr/>
              </a:pPr>
              <a:endParaRPr lang="en-US" sz="2058" kern="0" spc="-37" dirty="0">
                <a:ln>
                  <a:solidFill>
                    <a:prstClr val="white">
                      <a:alpha val="0"/>
                    </a:prstClr>
                  </a:solidFill>
                </a:ln>
                <a:solidFill>
                  <a:srgbClr val="595959">
                    <a:alpha val="99000"/>
                  </a:srgbClr>
                </a:solidFill>
                <a:latin typeface="Segoe UI" panose="020B0502040204020203" pitchFamily="34" charset="0"/>
              </a:endParaRPr>
            </a:p>
          </p:txBody>
        </p:sp>
      </p:grpSp>
      <p:cxnSp>
        <p:nvCxnSpPr>
          <p:cNvPr id="52" name="Straight Arrow Connector 51"/>
          <p:cNvCxnSpPr>
            <a:stCxn id="51" idx="3"/>
            <a:endCxn id="55" idx="1"/>
          </p:cNvCxnSpPr>
          <p:nvPr/>
        </p:nvCxnSpPr>
        <p:spPr>
          <a:xfrm flipV="1">
            <a:off x="8122672" y="4826094"/>
            <a:ext cx="949669" cy="1"/>
          </a:xfrm>
          <a:prstGeom prst="straightConnector1">
            <a:avLst/>
          </a:prstGeom>
          <a:ln w="38100">
            <a:solidFill>
              <a:srgbClr val="BAD80A"/>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oup 52"/>
          <p:cNvGrpSpPr/>
          <p:nvPr/>
        </p:nvGrpSpPr>
        <p:grpSpPr>
          <a:xfrm>
            <a:off x="9072342" y="4574817"/>
            <a:ext cx="1811437" cy="502551"/>
            <a:chOff x="10345683" y="3995535"/>
            <a:chExt cx="1848242" cy="512762"/>
          </a:xfrm>
        </p:grpSpPr>
        <p:sp>
          <p:nvSpPr>
            <p:cNvPr id="54" name="TextBox 53"/>
            <p:cNvSpPr txBox="1"/>
            <p:nvPr/>
          </p:nvSpPr>
          <p:spPr>
            <a:xfrm>
              <a:off x="10964696" y="4002999"/>
              <a:ext cx="1229229" cy="498598"/>
            </a:xfrm>
            <a:prstGeom prst="rect">
              <a:avLst/>
            </a:prstGeom>
            <a:noFill/>
          </p:spPr>
          <p:txBody>
            <a:bodyPr wrap="square" lIns="0" tIns="0" rIns="0" bIns="0" rtlCol="0">
              <a:spAutoFit/>
            </a:bodyPr>
            <a:lstStyle/>
            <a:p>
              <a:pPr>
                <a:lnSpc>
                  <a:spcPct val="90000"/>
                </a:lnSpc>
                <a:spcBef>
                  <a:spcPct val="20000"/>
                </a:spcBef>
                <a:buSzPct val="80000"/>
              </a:pPr>
              <a:r>
                <a:rPr lang="en-US" sz="1764" dirty="0">
                  <a:gradFill>
                    <a:gsLst>
                      <a:gs pos="0">
                        <a:srgbClr val="292929">
                          <a:lumMod val="90000"/>
                          <a:lumOff val="10000"/>
                        </a:srgbClr>
                      </a:gs>
                      <a:gs pos="86000">
                        <a:srgbClr val="292929">
                          <a:lumMod val="90000"/>
                          <a:lumOff val="10000"/>
                        </a:srgbClr>
                      </a:gs>
                    </a:gsLst>
                    <a:lin ang="5400000" scaled="0"/>
                  </a:gradFill>
                  <a:latin typeface="Segoe UI" panose="020B0502040204020203" pitchFamily="34" charset="0"/>
                  <a:cs typeface="Segoe UI" panose="020B0502040204020203" pitchFamily="34" charset="0"/>
                </a:rPr>
                <a:t>Azure Table Storage</a:t>
              </a:r>
            </a:p>
          </p:txBody>
        </p:sp>
        <p:pic>
          <p:nvPicPr>
            <p:cNvPr id="55"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345683" y="3995535"/>
              <a:ext cx="59055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Title 1"/>
          <p:cNvSpPr>
            <a:spLocks noGrp="1"/>
          </p:cNvSpPr>
          <p:nvPr>
            <p:ph type="title"/>
          </p:nvPr>
        </p:nvSpPr>
        <p:spPr>
          <a:xfrm>
            <a:off x="739080" y="274638"/>
            <a:ext cx="10591800" cy="1143000"/>
          </a:xfrm>
        </p:spPr>
        <p:txBody>
          <a:bodyPr/>
          <a:lstStyle/>
          <a:p>
            <a:r>
              <a:rPr lang="en-US" dirty="0"/>
              <a:t>Application Diagnostic Log Files</a:t>
            </a:r>
          </a:p>
        </p:txBody>
      </p:sp>
      <p:pic>
        <p:nvPicPr>
          <p:cNvPr id="31" name="Picture 30"/>
          <p:cNvPicPr>
            <a:picLocks noChangeAspect="1"/>
          </p:cNvPicPr>
          <p:nvPr/>
        </p:nvPicPr>
        <p:blipFill>
          <a:blip r:embed="rId7">
            <a:clrChange>
              <a:clrFrom>
                <a:srgbClr val="FFFFFF"/>
              </a:clrFrom>
              <a:clrTo>
                <a:srgbClr val="FFFFFF">
                  <a:alpha val="0"/>
                </a:srgbClr>
              </a:clrTo>
            </a:clrChange>
          </a:blip>
          <a:stretch>
            <a:fillRect/>
          </a:stretch>
        </p:blipFill>
        <p:spPr>
          <a:xfrm>
            <a:off x="289620" y="634842"/>
            <a:ext cx="396180" cy="422592"/>
          </a:xfrm>
          <a:prstGeom prst="rect">
            <a:avLst/>
          </a:prstGeom>
        </p:spPr>
      </p:pic>
    </p:spTree>
    <p:extLst>
      <p:ext uri="{BB962C8B-B14F-4D97-AF65-F5344CB8AC3E}">
        <p14:creationId xmlns:p14="http://schemas.microsoft.com/office/powerpoint/2010/main" val="397584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xEl>
                                              <p:pRg st="3" end="3"/>
                                            </p:txEl>
                                          </p:spTgt>
                                        </p:tgtEl>
                                        <p:attrNameLst>
                                          <p:attrName>style.visibility</p:attrName>
                                        </p:attrNameLst>
                                      </p:cBhvr>
                                      <p:to>
                                        <p:strVal val="visible"/>
                                      </p:to>
                                    </p:set>
                                    <p:animEffect transition="in" filter="fade">
                                      <p:cBhvr>
                                        <p:cTn id="16" dur="500"/>
                                        <p:tgtEl>
                                          <p:spTgt spid="1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xEl>
                                              <p:pRg st="6" end="6"/>
                                            </p:txEl>
                                          </p:spTgt>
                                        </p:tgtEl>
                                        <p:attrNameLst>
                                          <p:attrName>style.visibility</p:attrName>
                                        </p:attrNameLst>
                                      </p:cBhvr>
                                      <p:to>
                                        <p:strVal val="visible"/>
                                      </p:to>
                                    </p:set>
                                    <p:animEffect transition="in" filter="fade">
                                      <p:cBhvr>
                                        <p:cTn id="27" dur="500"/>
                                        <p:tgtEl>
                                          <p:spTgt spid="17">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xEl>
                                              <p:pRg st="7" end="7"/>
                                            </p:txEl>
                                          </p:spTgt>
                                        </p:tgtEl>
                                        <p:attrNameLst>
                                          <p:attrName>style.visibility</p:attrName>
                                        </p:attrNameLst>
                                      </p:cBhvr>
                                      <p:to>
                                        <p:strVal val="visible"/>
                                      </p:to>
                                    </p:set>
                                    <p:animEffect transition="in" filter="fade">
                                      <p:cBhvr>
                                        <p:cTn id="30" dur="500"/>
                                        <p:tgtEl>
                                          <p:spTgt spid="17">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7">
                                            <p:txEl>
                                              <p:pRg st="8" end="8"/>
                                            </p:txEl>
                                          </p:spTgt>
                                        </p:tgtEl>
                                        <p:attrNameLst>
                                          <p:attrName>style.visibility</p:attrName>
                                        </p:attrNameLst>
                                      </p:cBhvr>
                                      <p:to>
                                        <p:strVal val="visible"/>
                                      </p:to>
                                    </p:set>
                                    <p:animEffect transition="in" filter="fade">
                                      <p:cBhvr>
                                        <p:cTn id="33" dur="500"/>
                                        <p:tgtEl>
                                          <p:spTgt spid="1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a:t>
            </a:r>
          </a:p>
        </p:txBody>
      </p:sp>
      <p:sp>
        <p:nvSpPr>
          <p:cNvPr id="3" name="Text Placeholder 2"/>
          <p:cNvSpPr>
            <a:spLocks noGrp="1"/>
          </p:cNvSpPr>
          <p:nvPr>
            <p:ph type="body" idx="1"/>
          </p:nvPr>
        </p:nvSpPr>
        <p:spPr>
          <a:xfrm>
            <a:off x="914400" y="1219200"/>
            <a:ext cx="5486400" cy="639762"/>
          </a:xfrm>
        </p:spPr>
        <p:txBody>
          <a:bodyPr/>
          <a:lstStyle/>
          <a:p>
            <a:r>
              <a:rPr lang="en-US" dirty="0">
                <a:solidFill>
                  <a:schemeClr val="accent1"/>
                </a:solidFill>
              </a:rPr>
              <a:t>Azure.com</a:t>
            </a:r>
          </a:p>
        </p:txBody>
      </p:sp>
      <p:sp>
        <p:nvSpPr>
          <p:cNvPr id="4" name="Content Placeholder 3"/>
          <p:cNvSpPr>
            <a:spLocks noGrp="1"/>
          </p:cNvSpPr>
          <p:nvPr>
            <p:ph sz="half" idx="2"/>
          </p:nvPr>
        </p:nvSpPr>
        <p:spPr>
          <a:xfrm>
            <a:off x="914400" y="1905000"/>
            <a:ext cx="5486400" cy="3575050"/>
          </a:xfrm>
        </p:spPr>
        <p:txBody>
          <a:bodyPr/>
          <a:lstStyle/>
          <a:p>
            <a:r>
              <a:rPr lang="en-US" sz="2000" dirty="0"/>
              <a:t>Subscribe/activate</a:t>
            </a:r>
          </a:p>
          <a:p>
            <a:r>
              <a:rPr lang="en-US" sz="2000" dirty="0"/>
              <a:t>Enable Preview features</a:t>
            </a:r>
          </a:p>
          <a:p>
            <a:r>
              <a:rPr lang="en-US" sz="2000" dirty="0"/>
              <a:t>View pricing</a:t>
            </a:r>
          </a:p>
          <a:p>
            <a:r>
              <a:rPr lang="en-US" sz="2000" dirty="0"/>
              <a:t>Support</a:t>
            </a:r>
          </a:p>
          <a:p>
            <a:pPr marL="0" indent="0">
              <a:buNone/>
            </a:pPr>
            <a:endParaRPr lang="en-US" sz="2000" dirty="0"/>
          </a:p>
          <a:p>
            <a:pPr marL="0" indent="0">
              <a:buNone/>
            </a:pPr>
            <a:endParaRPr lang="en-US" sz="2000" dirty="0"/>
          </a:p>
          <a:p>
            <a:r>
              <a:rPr lang="en-US" sz="2000" dirty="0"/>
              <a:t>Change Subscriptions</a:t>
            </a:r>
          </a:p>
          <a:p>
            <a:r>
              <a:rPr lang="en-US" sz="2000" dirty="0"/>
              <a:t>Add Web App from gallery</a:t>
            </a:r>
          </a:p>
          <a:p>
            <a:r>
              <a:rPr lang="en-US" sz="2000" dirty="0"/>
              <a:t>Add VM from gallery</a:t>
            </a:r>
          </a:p>
          <a:p>
            <a:r>
              <a:rPr lang="en-US" sz="2000" dirty="0"/>
              <a:t>Explore settings &amp; </a:t>
            </a:r>
            <a:r>
              <a:rPr lang="en-US" sz="2000" dirty="0" err="1"/>
              <a:t>config</a:t>
            </a:r>
            <a:endParaRPr lang="en-US" sz="2000" dirty="0"/>
          </a:p>
          <a:p>
            <a:r>
              <a:rPr lang="en-US" sz="2000" dirty="0"/>
              <a:t>Help</a:t>
            </a:r>
          </a:p>
          <a:p>
            <a:pPr marL="0" indent="0">
              <a:buNone/>
            </a:pPr>
            <a:endParaRPr lang="en-US" sz="2000" dirty="0"/>
          </a:p>
          <a:p>
            <a:endParaRPr lang="en-US" dirty="0"/>
          </a:p>
        </p:txBody>
      </p:sp>
      <p:sp>
        <p:nvSpPr>
          <p:cNvPr id="5" name="Text Placeholder 4"/>
          <p:cNvSpPr>
            <a:spLocks noGrp="1"/>
          </p:cNvSpPr>
          <p:nvPr>
            <p:ph type="body" sz="quarter" idx="10"/>
          </p:nvPr>
        </p:nvSpPr>
        <p:spPr>
          <a:xfrm>
            <a:off x="6324600" y="1219200"/>
            <a:ext cx="5486400" cy="639762"/>
          </a:xfrm>
        </p:spPr>
        <p:txBody>
          <a:bodyPr/>
          <a:lstStyle/>
          <a:p>
            <a:r>
              <a:rPr lang="en-US" dirty="0">
                <a:solidFill>
                  <a:schemeClr val="accent1"/>
                </a:solidFill>
              </a:rPr>
              <a:t>Portal.azure.com</a:t>
            </a:r>
          </a:p>
        </p:txBody>
      </p:sp>
      <p:sp>
        <p:nvSpPr>
          <p:cNvPr id="6" name="Content Placeholder 5"/>
          <p:cNvSpPr>
            <a:spLocks noGrp="1"/>
          </p:cNvSpPr>
          <p:nvPr>
            <p:ph sz="quarter" idx="4"/>
          </p:nvPr>
        </p:nvSpPr>
        <p:spPr>
          <a:xfrm>
            <a:off x="6324600" y="1905000"/>
            <a:ext cx="5486400" cy="3575050"/>
          </a:xfrm>
        </p:spPr>
        <p:txBody>
          <a:bodyPr/>
          <a:lstStyle/>
          <a:p>
            <a:r>
              <a:rPr lang="en-US" sz="2000" dirty="0"/>
              <a:t>Customize start board</a:t>
            </a:r>
          </a:p>
          <a:p>
            <a:r>
              <a:rPr lang="en-US" sz="2000" dirty="0"/>
              <a:t>Tile Gallery</a:t>
            </a:r>
          </a:p>
          <a:p>
            <a:r>
              <a:rPr lang="en-US" sz="2000" dirty="0"/>
              <a:t>Pin Favorites</a:t>
            </a:r>
          </a:p>
          <a:p>
            <a:r>
              <a:rPr lang="en-US" sz="2000" dirty="0"/>
              <a:t>Theme change</a:t>
            </a:r>
          </a:p>
          <a:p>
            <a:r>
              <a:rPr lang="en-US" sz="2000" dirty="0"/>
              <a:t>Search for service</a:t>
            </a:r>
          </a:p>
          <a:p>
            <a:r>
              <a:rPr lang="en-US" sz="2000" dirty="0"/>
              <a:t>Marketplace</a:t>
            </a:r>
          </a:p>
          <a:p>
            <a:r>
              <a:rPr lang="en-US" sz="2000" dirty="0"/>
              <a:t>View costs</a:t>
            </a:r>
          </a:p>
          <a:p>
            <a:r>
              <a:rPr lang="en-US" sz="2000" dirty="0"/>
              <a:t>Create support tickets</a:t>
            </a:r>
          </a:p>
          <a:p>
            <a:endParaRPr lang="en-US" dirty="0"/>
          </a:p>
        </p:txBody>
      </p:sp>
      <p:sp>
        <p:nvSpPr>
          <p:cNvPr id="8" name="Text Placeholder 2"/>
          <p:cNvSpPr txBox="1">
            <a:spLocks/>
          </p:cNvSpPr>
          <p:nvPr/>
        </p:nvSpPr>
        <p:spPr bwMode="auto">
          <a:xfrm>
            <a:off x="914400" y="3429000"/>
            <a:ext cx="54864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SzPct val="110000"/>
              <a:buFont typeface="Arial" charset="0"/>
              <a:buNone/>
              <a:defRPr sz="2800" b="1" kern="1200">
                <a:solidFill>
                  <a:schemeClr val="tx1"/>
                </a:solidFill>
                <a:latin typeface="+mn-lt"/>
                <a:ea typeface="Segoe UI" pitchFamily="34" charset="0"/>
                <a:cs typeface="Segoe UI" pitchFamily="34" charset="0"/>
              </a:defRPr>
            </a:lvl1pPr>
            <a:lvl2pPr marL="457200" indent="0" algn="l" rtl="0" eaLnBrk="1" fontAlgn="base" hangingPunct="1">
              <a:spcBef>
                <a:spcPct val="20000"/>
              </a:spcBef>
              <a:spcAft>
                <a:spcPct val="0"/>
              </a:spcAft>
              <a:buSzPct val="90000"/>
              <a:buFont typeface="Calibri" panose="020F0502020204030204" pitchFamily="34" charset="0"/>
              <a:buNone/>
              <a:defRPr sz="2000" b="1" kern="1200">
                <a:solidFill>
                  <a:schemeClr val="tx1"/>
                </a:solidFill>
                <a:latin typeface="+mn-lt"/>
                <a:ea typeface="Segoe UI" pitchFamily="34" charset="0"/>
                <a:cs typeface="Segoe UI" pitchFamily="34" charset="0"/>
              </a:defRPr>
            </a:lvl2pPr>
            <a:lvl3pPr marL="914400" indent="0" algn="l" rtl="0" eaLnBrk="1" fontAlgn="base" hangingPunct="1">
              <a:spcBef>
                <a:spcPct val="20000"/>
              </a:spcBef>
              <a:spcAft>
                <a:spcPct val="0"/>
              </a:spcAft>
              <a:buSzPct val="90000"/>
              <a:buFont typeface="Arial" charset="0"/>
              <a:buNone/>
              <a:defRPr sz="1800" b="1" kern="1200">
                <a:solidFill>
                  <a:schemeClr val="tx1"/>
                </a:solidFill>
                <a:latin typeface="+mn-lt"/>
                <a:ea typeface="Segoe UI" pitchFamily="34" charset="0"/>
                <a:cs typeface="Segoe UI" pitchFamily="34" charset="0"/>
              </a:defRPr>
            </a:lvl3pPr>
            <a:lvl4pPr marL="1371600" indent="0" algn="l" rtl="0" eaLnBrk="1" fontAlgn="base" hangingPunct="1">
              <a:spcBef>
                <a:spcPct val="20000"/>
              </a:spcBef>
              <a:spcAft>
                <a:spcPct val="0"/>
              </a:spcAft>
              <a:buSzPct val="90000"/>
              <a:buFont typeface="Arial" charset="0"/>
              <a:buNone/>
              <a:defRPr sz="1600" b="1" kern="1200">
                <a:solidFill>
                  <a:schemeClr val="tx1"/>
                </a:solidFill>
                <a:latin typeface="+mn-lt"/>
                <a:ea typeface="Segoe UI" pitchFamily="34" charset="0"/>
                <a:cs typeface="Segoe UI" pitchFamily="34" charset="0"/>
              </a:defRPr>
            </a:lvl4pPr>
            <a:lvl5pPr marL="1828800" indent="0" algn="l" rtl="0" eaLnBrk="1" fontAlgn="base" hangingPunct="1">
              <a:spcBef>
                <a:spcPct val="20000"/>
              </a:spcBef>
              <a:spcAft>
                <a:spcPct val="0"/>
              </a:spcAft>
              <a:buSzPct val="90000"/>
              <a:buFont typeface="Arial" charset="0"/>
              <a:buNone/>
              <a:defRPr sz="1600" b="1" kern="1200">
                <a:solidFill>
                  <a:schemeClr val="tx1"/>
                </a:solidFill>
                <a:latin typeface="+mn-lt"/>
                <a:ea typeface="Segoe UI" pitchFamily="34" charset="0"/>
                <a:cs typeface="Segoe UI" pitchFamily="34" charset="0"/>
              </a:defRPr>
            </a:lvl5pPr>
            <a:lvl6pPr marL="2286000" indent="0" algn="l" defTabSz="685783" rtl="0" eaLnBrk="1" latinLnBrk="0" hangingPunct="1">
              <a:spcBef>
                <a:spcPct val="20000"/>
              </a:spcBef>
              <a:buFont typeface="Arial" pitchFamily="34" charset="0"/>
              <a:buNone/>
              <a:defRPr sz="1600" b="1" kern="1200">
                <a:solidFill>
                  <a:schemeClr val="tx1"/>
                </a:solidFill>
                <a:latin typeface="+mn-lt"/>
                <a:ea typeface="+mn-ea"/>
                <a:cs typeface="+mn-cs"/>
              </a:defRPr>
            </a:lvl6pPr>
            <a:lvl7pPr marL="2743200" indent="0" algn="l" defTabSz="685783" rtl="0" eaLnBrk="1" latinLnBrk="0" hangingPunct="1">
              <a:spcBef>
                <a:spcPct val="20000"/>
              </a:spcBef>
              <a:buFont typeface="Arial" pitchFamily="34" charset="0"/>
              <a:buNone/>
              <a:defRPr sz="1600" b="1" kern="1200">
                <a:solidFill>
                  <a:schemeClr val="tx1"/>
                </a:solidFill>
                <a:latin typeface="+mn-lt"/>
                <a:ea typeface="+mn-ea"/>
                <a:cs typeface="+mn-cs"/>
              </a:defRPr>
            </a:lvl7pPr>
            <a:lvl8pPr marL="3200400" indent="0" algn="l" defTabSz="685783" rtl="0" eaLnBrk="1" latinLnBrk="0" hangingPunct="1">
              <a:spcBef>
                <a:spcPct val="20000"/>
              </a:spcBef>
              <a:buFont typeface="Arial" pitchFamily="34" charset="0"/>
              <a:buNone/>
              <a:defRPr sz="1600" b="1" kern="1200">
                <a:solidFill>
                  <a:schemeClr val="tx1"/>
                </a:solidFill>
                <a:latin typeface="+mn-lt"/>
                <a:ea typeface="+mn-ea"/>
                <a:cs typeface="+mn-cs"/>
              </a:defRPr>
            </a:lvl8pPr>
            <a:lvl9pPr marL="3657600" indent="0" algn="l" defTabSz="685783" rtl="0" eaLnBrk="1" latinLnBrk="0" hangingPunct="1">
              <a:spcBef>
                <a:spcPct val="20000"/>
              </a:spcBef>
              <a:buFont typeface="Arial" pitchFamily="34" charset="0"/>
              <a:buNone/>
              <a:defRPr sz="1600" b="1" kern="1200">
                <a:solidFill>
                  <a:schemeClr val="tx1"/>
                </a:solidFill>
                <a:latin typeface="+mn-lt"/>
                <a:ea typeface="+mn-ea"/>
                <a:cs typeface="+mn-cs"/>
              </a:defRPr>
            </a:lvl9pPr>
          </a:lstStyle>
          <a:p>
            <a:r>
              <a:rPr lang="en-US" dirty="0">
                <a:solidFill>
                  <a:schemeClr val="accent1"/>
                </a:solidFill>
              </a:rPr>
              <a:t>Manage.windowsazure.com</a:t>
            </a:r>
          </a:p>
        </p:txBody>
      </p:sp>
    </p:spTree>
    <p:extLst>
      <p:ext uri="{BB962C8B-B14F-4D97-AF65-F5344CB8AC3E}">
        <p14:creationId xmlns:p14="http://schemas.microsoft.com/office/powerpoint/2010/main" val="3380739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371600"/>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View diagnostics data real-time (almost) without downloading diagnostic logs</a:t>
            </a:r>
          </a:p>
          <a:p>
            <a:pPr lvl="1"/>
            <a:r>
              <a:rPr lang="en-US" dirty="0"/>
              <a:t>Live-Streaming also streams data written to any .txt file in the D:\home\LogFiles directory</a:t>
            </a:r>
          </a:p>
          <a:p>
            <a:r>
              <a:rPr lang="en-US" dirty="0"/>
              <a:t>Tool Support</a:t>
            </a:r>
          </a:p>
          <a:p>
            <a:pPr lvl="1"/>
            <a:r>
              <a:rPr lang="en-US" dirty="0"/>
              <a:t>X-Platform Command Line Interface (CLI)</a:t>
            </a:r>
          </a:p>
          <a:p>
            <a:pPr lvl="1"/>
            <a:r>
              <a:rPr lang="en-US" dirty="0"/>
              <a:t>Azure PowerShell Cmdlets</a:t>
            </a:r>
          </a:p>
          <a:p>
            <a:pPr lvl="1"/>
            <a:r>
              <a:rPr lang="en-US" dirty="0"/>
              <a:t>Visual Studio (Server Explorer)</a:t>
            </a:r>
          </a:p>
        </p:txBody>
      </p:sp>
      <p:sp>
        <p:nvSpPr>
          <p:cNvPr id="6" name="Title 1"/>
          <p:cNvSpPr>
            <a:spLocks noGrp="1"/>
          </p:cNvSpPr>
          <p:nvPr>
            <p:ph type="title"/>
          </p:nvPr>
        </p:nvSpPr>
        <p:spPr>
          <a:xfrm>
            <a:off x="739080" y="274638"/>
            <a:ext cx="10591800" cy="1143000"/>
          </a:xfrm>
        </p:spPr>
        <p:txBody>
          <a:bodyPr/>
          <a:lstStyle/>
          <a:p>
            <a:r>
              <a:rPr lang="en-US" dirty="0"/>
              <a:t>Live Streaming Diagnostic Log Files</a:t>
            </a:r>
          </a:p>
        </p:txBody>
      </p:sp>
      <p:pic>
        <p:nvPicPr>
          <p:cNvPr id="8" name="Picture 7"/>
          <p:cNvPicPr>
            <a:picLocks noChangeAspect="1"/>
          </p:cNvPicPr>
          <p:nvPr/>
        </p:nvPicPr>
        <p:blipFill>
          <a:blip r:embed="rId3">
            <a:clrChange>
              <a:clrFrom>
                <a:srgbClr val="FFFFFF"/>
              </a:clrFrom>
              <a:clrTo>
                <a:srgbClr val="FFFFFF">
                  <a:alpha val="0"/>
                </a:srgbClr>
              </a:clrTo>
            </a:clrChange>
          </a:blip>
          <a:stretch>
            <a:fillRect/>
          </a:stretch>
        </p:blipFill>
        <p:spPr>
          <a:xfrm>
            <a:off x="304800" y="655638"/>
            <a:ext cx="381000" cy="381000"/>
          </a:xfrm>
          <a:prstGeom prst="rect">
            <a:avLst/>
          </a:prstGeom>
        </p:spPr>
      </p:pic>
    </p:spTree>
    <p:extLst>
      <p:ext uri="{BB962C8B-B14F-4D97-AF65-F5344CB8AC3E}">
        <p14:creationId xmlns:p14="http://schemas.microsoft.com/office/powerpoint/2010/main" val="260930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animEffect transition="in" filter="fade">
                                      <p:cBhvr>
                                        <p:cTn id="15" dur="500"/>
                                        <p:tgtEl>
                                          <p:spTgt spid="17">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3" end="3"/>
                                            </p:txEl>
                                          </p:spTgt>
                                        </p:tgtEl>
                                        <p:attrNameLst>
                                          <p:attrName>style.visibility</p:attrName>
                                        </p:attrNameLst>
                                      </p:cBhvr>
                                      <p:to>
                                        <p:strVal val="visible"/>
                                      </p:to>
                                    </p:set>
                                    <p:animEffect transition="in" filter="fade">
                                      <p:cBhvr>
                                        <p:cTn id="18" dur="500"/>
                                        <p:tgtEl>
                                          <p:spTgt spid="17">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animEffect transition="in" filter="fade">
                                      <p:cBhvr>
                                        <p:cTn id="21" dur="500"/>
                                        <p:tgtEl>
                                          <p:spTgt spid="17">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xEl>
                                              <p:pRg st="5" end="5"/>
                                            </p:txEl>
                                          </p:spTgt>
                                        </p:tgtEl>
                                        <p:attrNameLst>
                                          <p:attrName>style.visibility</p:attrName>
                                        </p:attrNameLst>
                                      </p:cBhvr>
                                      <p:to>
                                        <p:strVal val="visible"/>
                                      </p:to>
                                    </p:set>
                                    <p:animEffect transition="in" filter="fade">
                                      <p:cBhvr>
                                        <p:cTn id="24" dur="500"/>
                                        <p:tgtEl>
                                          <p:spTgt spid="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143000"/>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800" dirty="0">
                <a:solidFill>
                  <a:srgbClr val="1874CD"/>
                </a:solidFill>
              </a:rPr>
              <a:t>X-Platform CLI Tools</a:t>
            </a:r>
          </a:p>
          <a:p>
            <a:r>
              <a:rPr lang="en-US" dirty="0"/>
              <a:t>Enable Log-Streaming</a:t>
            </a:r>
          </a:p>
          <a:p>
            <a:endParaRPr lang="en-US" dirty="0"/>
          </a:p>
          <a:p>
            <a:endParaRPr lang="en-US" dirty="0"/>
          </a:p>
          <a:p>
            <a:r>
              <a:rPr lang="en-US" dirty="0"/>
              <a:t>Enable Log-Streaming with a Filter</a:t>
            </a:r>
          </a:p>
        </p:txBody>
      </p:sp>
      <p:pic>
        <p:nvPicPr>
          <p:cNvPr id="5" name="Picture 2" descr="C:\Users\Rick\AppData\Local\Temp\SNAGHTMLc0fa3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71943"/>
            <a:ext cx="7953698" cy="103622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219200" y="4038600"/>
            <a:ext cx="6341104" cy="2263080"/>
          </a:xfrm>
          <a:prstGeom prst="rect">
            <a:avLst/>
          </a:prstGeom>
        </p:spPr>
      </p:pic>
      <p:sp>
        <p:nvSpPr>
          <p:cNvPr id="8" name="Title 1"/>
          <p:cNvSpPr>
            <a:spLocks noGrp="1"/>
          </p:cNvSpPr>
          <p:nvPr>
            <p:ph type="title"/>
          </p:nvPr>
        </p:nvSpPr>
        <p:spPr>
          <a:xfrm>
            <a:off x="739080" y="274638"/>
            <a:ext cx="10591800" cy="1143000"/>
          </a:xfrm>
        </p:spPr>
        <p:txBody>
          <a:bodyPr/>
          <a:lstStyle/>
          <a:p>
            <a:r>
              <a:rPr lang="en-US" dirty="0"/>
              <a:t>Live Streaming Diagnostic Log Files</a:t>
            </a:r>
          </a:p>
        </p:txBody>
      </p:sp>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304800" y="655638"/>
            <a:ext cx="381000" cy="381000"/>
          </a:xfrm>
          <a:prstGeom prst="rect">
            <a:avLst/>
          </a:prstGeom>
        </p:spPr>
      </p:pic>
    </p:spTree>
    <p:extLst>
      <p:ext uri="{BB962C8B-B14F-4D97-AF65-F5344CB8AC3E}">
        <p14:creationId xmlns:p14="http://schemas.microsoft.com/office/powerpoint/2010/main" val="305775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fade">
                                      <p:cBhvr>
                                        <p:cTn id="19" dur="500"/>
                                        <p:tgtEl>
                                          <p:spTgt spid="17">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143000"/>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800" dirty="0">
                <a:solidFill>
                  <a:srgbClr val="1874CD"/>
                </a:solidFill>
              </a:rPr>
              <a:t>Enable Log-Streaming</a:t>
            </a:r>
          </a:p>
          <a:p>
            <a:r>
              <a:rPr lang="en-US" dirty="0"/>
              <a:t>Azure PowerShell Cmdlets</a:t>
            </a:r>
          </a:p>
          <a:p>
            <a:endParaRPr lang="en-US" dirty="0"/>
          </a:p>
          <a:p>
            <a:endParaRPr lang="en-US" dirty="0"/>
          </a:p>
          <a:p>
            <a:r>
              <a:rPr lang="en-US" dirty="0"/>
              <a:t>Enable Log-Streaming with a Filter</a:t>
            </a:r>
          </a:p>
        </p:txBody>
      </p:sp>
      <p:pic>
        <p:nvPicPr>
          <p:cNvPr id="8" name="Picture 2" descr="C:\Users\Rick\AppData\Local\Temp\SNAGHTMLc151c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85999"/>
            <a:ext cx="7692309" cy="11575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Rick\AppData\Local\Temp\SNAGHTMLc18353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038600"/>
            <a:ext cx="9241974" cy="2249815"/>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739080" y="274638"/>
            <a:ext cx="10591800" cy="1143000"/>
          </a:xfrm>
        </p:spPr>
        <p:txBody>
          <a:bodyPr/>
          <a:lstStyle/>
          <a:p>
            <a:r>
              <a:rPr lang="en-US" dirty="0"/>
              <a:t>Live Streaming Diagnostic Log Files</a:t>
            </a:r>
          </a:p>
        </p:txBody>
      </p:sp>
      <p:pic>
        <p:nvPicPr>
          <p:cNvPr id="11" name="Picture 10"/>
          <p:cNvPicPr>
            <a:picLocks noChangeAspect="1"/>
          </p:cNvPicPr>
          <p:nvPr/>
        </p:nvPicPr>
        <p:blipFill>
          <a:blip r:embed="rId5">
            <a:clrChange>
              <a:clrFrom>
                <a:srgbClr val="FFFFFF"/>
              </a:clrFrom>
              <a:clrTo>
                <a:srgbClr val="FFFFFF">
                  <a:alpha val="0"/>
                </a:srgbClr>
              </a:clrTo>
            </a:clrChange>
          </a:blip>
          <a:stretch>
            <a:fillRect/>
          </a:stretch>
        </p:blipFill>
        <p:spPr>
          <a:xfrm>
            <a:off x="304800" y="655638"/>
            <a:ext cx="381000" cy="381000"/>
          </a:xfrm>
          <a:prstGeom prst="rect">
            <a:avLst/>
          </a:prstGeom>
        </p:spPr>
      </p:pic>
    </p:spTree>
    <p:extLst>
      <p:ext uri="{BB962C8B-B14F-4D97-AF65-F5344CB8AC3E}">
        <p14:creationId xmlns:p14="http://schemas.microsoft.com/office/powerpoint/2010/main" val="378553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xEl>
                                              <p:pRg st="4" end="4"/>
                                            </p:txEl>
                                          </p:spTgt>
                                        </p:tgtEl>
                                        <p:attrNameLst>
                                          <p:attrName>style.visibility</p:attrName>
                                        </p:attrNameLst>
                                      </p:cBhvr>
                                      <p:to>
                                        <p:strVal val="visible"/>
                                      </p:to>
                                    </p:set>
                                    <p:animEffect transition="in" filter="fade">
                                      <p:cBhvr>
                                        <p:cTn id="19" dur="500"/>
                                        <p:tgtEl>
                                          <p:spTgt spid="17">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txBox="1">
            <a:spLocks/>
          </p:cNvSpPr>
          <p:nvPr/>
        </p:nvSpPr>
        <p:spPr>
          <a:xfrm>
            <a:off x="609600" y="1143000"/>
            <a:ext cx="10972800" cy="4265613"/>
          </a:xfrm>
          <a:prstGeom prst="rect">
            <a:avLst/>
          </a:prstGeom>
        </p:spPr>
        <p:txBody>
          <a:bodyPr/>
          <a:lstStyle>
            <a:lvl1pPr marL="257168" indent="-257168" algn="l" rtl="0" eaLnBrk="1" fontAlgn="base" hangingPunct="1">
              <a:spcBef>
                <a:spcPct val="20000"/>
              </a:spcBef>
              <a:spcAft>
                <a:spcPct val="0"/>
              </a:spcAft>
              <a:buSzPct val="110000"/>
              <a:buFont typeface="Arial" charset="0"/>
              <a:buChar char="•"/>
              <a:defRPr sz="3200" kern="1200">
                <a:solidFill>
                  <a:schemeClr val="tx1"/>
                </a:solidFill>
                <a:latin typeface="+mn-lt"/>
                <a:ea typeface="Segoe UI" pitchFamily="34" charset="0"/>
                <a:cs typeface="Segoe UI" pitchFamily="34" charset="0"/>
              </a:defRPr>
            </a:lvl1pPr>
            <a:lvl2pPr marL="557199" indent="-214308" algn="l" rtl="0" eaLnBrk="1" fontAlgn="base" hangingPunct="1">
              <a:spcBef>
                <a:spcPct val="20000"/>
              </a:spcBef>
              <a:spcAft>
                <a:spcPct val="0"/>
              </a:spcAft>
              <a:buSzPct val="90000"/>
              <a:buFont typeface="Calibri" panose="020F0502020204030204" pitchFamily="34" charset="0"/>
              <a:buChar char="-"/>
              <a:defRPr sz="2800" kern="1200">
                <a:solidFill>
                  <a:schemeClr val="tx1"/>
                </a:solidFill>
                <a:latin typeface="+mn-lt"/>
                <a:ea typeface="Segoe UI" pitchFamily="34" charset="0"/>
                <a:cs typeface="Segoe UI" pitchFamily="34" charset="0"/>
              </a:defRPr>
            </a:lvl2pPr>
            <a:lvl3pPr marL="857228" indent="-171446" algn="l" rtl="0" eaLnBrk="1" fontAlgn="base" hangingPunct="1">
              <a:spcBef>
                <a:spcPct val="20000"/>
              </a:spcBef>
              <a:spcAft>
                <a:spcPct val="0"/>
              </a:spcAft>
              <a:buSzPct val="90000"/>
              <a:buFont typeface="Arial" charset="0"/>
              <a:buChar char="•"/>
              <a:defRPr sz="2400" kern="1200">
                <a:solidFill>
                  <a:schemeClr val="tx1"/>
                </a:solidFill>
                <a:latin typeface="+mn-lt"/>
                <a:ea typeface="Segoe UI" pitchFamily="34" charset="0"/>
                <a:cs typeface="Segoe UI" pitchFamily="34" charset="0"/>
              </a:defRPr>
            </a:lvl3pPr>
            <a:lvl4pPr marL="1200120"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4pPr>
            <a:lvl5pPr marL="1543012" indent="-171446" algn="l" rtl="0" eaLnBrk="1" fontAlgn="base" hangingPunct="1">
              <a:spcBef>
                <a:spcPct val="20000"/>
              </a:spcBef>
              <a:spcAft>
                <a:spcPct val="0"/>
              </a:spcAft>
              <a:buSzPct val="90000"/>
              <a:buFont typeface="Arial" charset="0"/>
              <a:buChar char="•"/>
              <a:defRPr sz="2000" kern="1200">
                <a:solidFill>
                  <a:schemeClr val="tx1"/>
                </a:solidFill>
                <a:latin typeface="+mn-lt"/>
                <a:ea typeface="Segoe UI" pitchFamily="34" charset="0"/>
                <a:cs typeface="Segoe UI" pitchFamily="34" charset="0"/>
              </a:defRPr>
            </a:lvl5pPr>
            <a:lvl6pPr marL="1885903"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95"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86"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77" indent="-171446" algn="l" defTabSz="68578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Enable Log-Streaming</a:t>
            </a:r>
          </a:p>
        </p:txBody>
      </p:sp>
      <p:pic>
        <p:nvPicPr>
          <p:cNvPr id="10" name="Picture 9"/>
          <p:cNvPicPr>
            <a:picLocks noChangeAspect="1"/>
          </p:cNvPicPr>
          <p:nvPr/>
        </p:nvPicPr>
        <p:blipFill>
          <a:blip r:embed="rId3"/>
          <a:stretch>
            <a:fillRect/>
          </a:stretch>
        </p:blipFill>
        <p:spPr>
          <a:xfrm>
            <a:off x="896549" y="2515088"/>
            <a:ext cx="4132651" cy="3286204"/>
          </a:xfrm>
          <a:prstGeom prst="rect">
            <a:avLst/>
          </a:prstGeom>
        </p:spPr>
      </p:pic>
      <p:pic>
        <p:nvPicPr>
          <p:cNvPr id="11" name="Picture 10"/>
          <p:cNvPicPr>
            <a:picLocks noChangeAspect="1"/>
          </p:cNvPicPr>
          <p:nvPr/>
        </p:nvPicPr>
        <p:blipFill>
          <a:blip r:embed="rId4"/>
          <a:stretch>
            <a:fillRect/>
          </a:stretch>
        </p:blipFill>
        <p:spPr>
          <a:xfrm>
            <a:off x="5346732" y="2667000"/>
            <a:ext cx="6522617" cy="1661773"/>
          </a:xfrm>
          <a:prstGeom prst="rect">
            <a:avLst/>
          </a:prstGeom>
        </p:spPr>
      </p:pic>
      <p:sp>
        <p:nvSpPr>
          <p:cNvPr id="8" name="Title 1"/>
          <p:cNvSpPr>
            <a:spLocks noGrp="1"/>
          </p:cNvSpPr>
          <p:nvPr>
            <p:ph type="title"/>
          </p:nvPr>
        </p:nvSpPr>
        <p:spPr>
          <a:xfrm>
            <a:off x="739080" y="274638"/>
            <a:ext cx="10591800" cy="1143000"/>
          </a:xfrm>
        </p:spPr>
        <p:txBody>
          <a:bodyPr/>
          <a:lstStyle/>
          <a:p>
            <a:r>
              <a:rPr lang="en-US" dirty="0"/>
              <a:t>Live Streaming Visual Studio</a:t>
            </a:r>
          </a:p>
        </p:txBody>
      </p:sp>
      <p:pic>
        <p:nvPicPr>
          <p:cNvPr id="9" name="Picture 8"/>
          <p:cNvPicPr>
            <a:picLocks noChangeAspect="1"/>
          </p:cNvPicPr>
          <p:nvPr/>
        </p:nvPicPr>
        <p:blipFill>
          <a:blip r:embed="rId5">
            <a:clrChange>
              <a:clrFrom>
                <a:srgbClr val="FFFFFF"/>
              </a:clrFrom>
              <a:clrTo>
                <a:srgbClr val="FFFFFF">
                  <a:alpha val="0"/>
                </a:srgbClr>
              </a:clrTo>
            </a:clrChange>
          </a:blip>
          <a:stretch>
            <a:fillRect/>
          </a:stretch>
        </p:blipFill>
        <p:spPr>
          <a:xfrm>
            <a:off x="304800" y="655638"/>
            <a:ext cx="381000" cy="381000"/>
          </a:xfrm>
          <a:prstGeom prst="rect">
            <a:avLst/>
          </a:prstGeom>
        </p:spPr>
      </p:pic>
    </p:spTree>
    <p:extLst>
      <p:ext uri="{BB962C8B-B14F-4D97-AF65-F5344CB8AC3E}">
        <p14:creationId xmlns:p14="http://schemas.microsoft.com/office/powerpoint/2010/main" val="1495614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74638"/>
            <a:ext cx="10820400" cy="1143000"/>
          </a:xfrm>
        </p:spPr>
        <p:txBody>
          <a:bodyPr/>
          <a:lstStyle/>
          <a:p>
            <a:r>
              <a:rPr lang="en-US" dirty="0"/>
              <a:t>Process Explorer</a:t>
            </a:r>
          </a:p>
        </p:txBody>
      </p:sp>
      <p:sp>
        <p:nvSpPr>
          <p:cNvPr id="3" name="Content Placeholder 2"/>
          <p:cNvSpPr>
            <a:spLocks noGrp="1"/>
          </p:cNvSpPr>
          <p:nvPr>
            <p:ph idx="1"/>
          </p:nvPr>
        </p:nvSpPr>
        <p:spPr>
          <a:xfrm>
            <a:off x="609600" y="1447800"/>
            <a:ext cx="3505200" cy="4418019"/>
          </a:xfrm>
        </p:spPr>
        <p:txBody>
          <a:bodyPr/>
          <a:lstStyle/>
          <a:p>
            <a:r>
              <a:rPr lang="en-US" dirty="0"/>
              <a:t>Performance of web app</a:t>
            </a:r>
          </a:p>
          <a:p>
            <a:r>
              <a:rPr lang="en-US" dirty="0"/>
              <a:t>Drill into details</a:t>
            </a:r>
          </a:p>
          <a:p>
            <a:pPr lvl="1"/>
            <a:r>
              <a:rPr lang="en-US" dirty="0"/>
              <a:t>Handles</a:t>
            </a:r>
          </a:p>
          <a:p>
            <a:pPr lvl="1"/>
            <a:r>
              <a:rPr lang="en-US" dirty="0"/>
              <a:t>Thread</a:t>
            </a:r>
          </a:p>
          <a:p>
            <a:pPr lvl="1"/>
            <a:r>
              <a:rPr lang="en-US" dirty="0"/>
              <a:t>Modules</a:t>
            </a:r>
          </a:p>
          <a:p>
            <a:pPr lvl="1"/>
            <a:r>
              <a:rPr lang="en-US" dirty="0"/>
              <a:t>Memory</a:t>
            </a:r>
          </a:p>
        </p:txBody>
      </p:sp>
      <p:pic>
        <p:nvPicPr>
          <p:cNvPr id="1026" name="Picture 2" descr="C:\Users\benko-S4\AppData\Local\Temp\SNAGHTML7cc50b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676400"/>
            <a:ext cx="7419975" cy="33185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286386" y="646431"/>
            <a:ext cx="399414" cy="399414"/>
          </a:xfrm>
          <a:prstGeom prst="rect">
            <a:avLst/>
          </a:prstGeom>
        </p:spPr>
      </p:pic>
    </p:spTree>
    <p:extLst>
      <p:ext uri="{BB962C8B-B14F-4D97-AF65-F5344CB8AC3E}">
        <p14:creationId xmlns:p14="http://schemas.microsoft.com/office/powerpoint/2010/main" val="332792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793954" y="274638"/>
            <a:ext cx="10668000" cy="1143000"/>
          </a:xfrm>
        </p:spPr>
        <p:txBody>
          <a:bodyPr/>
          <a:lstStyle/>
          <a:p>
            <a:r>
              <a:rPr lang="en-US" dirty="0"/>
              <a:t>Metrics</a:t>
            </a:r>
          </a:p>
        </p:txBody>
      </p:sp>
      <p:sp>
        <p:nvSpPr>
          <p:cNvPr id="3" name="Content Placeholder 2"/>
          <p:cNvSpPr>
            <a:spLocks noGrp="1"/>
          </p:cNvSpPr>
          <p:nvPr>
            <p:ph idx="1"/>
          </p:nvPr>
        </p:nvSpPr>
        <p:spPr>
          <a:xfrm>
            <a:off x="609600" y="1447800"/>
            <a:ext cx="3886200" cy="4418019"/>
          </a:xfrm>
        </p:spPr>
        <p:txBody>
          <a:bodyPr/>
          <a:lstStyle/>
          <a:p>
            <a:r>
              <a:rPr lang="en-US" dirty="0"/>
              <a:t>Performance Counters</a:t>
            </a:r>
          </a:p>
          <a:p>
            <a:r>
              <a:rPr lang="en-US" dirty="0"/>
              <a:t>Per App, App Service</a:t>
            </a:r>
          </a:p>
          <a:p>
            <a:r>
              <a:rPr lang="en-US" dirty="0"/>
              <a:t>Live traffic</a:t>
            </a:r>
          </a:p>
          <a:p>
            <a:r>
              <a:rPr lang="en-US" dirty="0"/>
              <a:t>Application Events</a:t>
            </a:r>
          </a:p>
        </p:txBody>
      </p:sp>
      <p:pic>
        <p:nvPicPr>
          <p:cNvPr id="2050" name="Picture 2" descr="C:\Users\benko-S4\AppData\Local\Temp\SNAGHTML7d02df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447800"/>
            <a:ext cx="7237236" cy="4191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304800" y="667545"/>
            <a:ext cx="368707" cy="357186"/>
          </a:xfrm>
          <a:prstGeom prst="rect">
            <a:avLst/>
          </a:prstGeom>
        </p:spPr>
      </p:pic>
    </p:spTree>
    <p:extLst>
      <p:ext uri="{BB962C8B-B14F-4D97-AF65-F5344CB8AC3E}">
        <p14:creationId xmlns:p14="http://schemas.microsoft.com/office/powerpoint/2010/main" val="3574748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Content Placeholder 7"/>
          <p:cNvSpPr>
            <a:spLocks noGrp="1"/>
          </p:cNvSpPr>
          <p:nvPr>
            <p:ph sz="half" idx="2"/>
          </p:nvPr>
        </p:nvSpPr>
        <p:spPr/>
        <p:txBody>
          <a:bodyPr/>
          <a:lstStyle/>
          <a:p>
            <a:r>
              <a:rPr lang="en-US" sz="4400" dirty="0"/>
              <a:t>Alerts</a:t>
            </a:r>
          </a:p>
          <a:p>
            <a:r>
              <a:rPr lang="en-US" sz="4400" dirty="0"/>
              <a:t>Diagnostic Logs</a:t>
            </a:r>
          </a:p>
          <a:p>
            <a:r>
              <a:rPr lang="en-US" sz="4400" dirty="0"/>
              <a:t>Streaming Logs</a:t>
            </a:r>
          </a:p>
          <a:p>
            <a:r>
              <a:rPr lang="en-US" sz="4400" dirty="0"/>
              <a:t>Process Explorer</a:t>
            </a:r>
          </a:p>
          <a:p>
            <a:r>
              <a:rPr lang="en-US" sz="4400" dirty="0"/>
              <a:t>Metrics</a:t>
            </a:r>
          </a:p>
        </p:txBody>
      </p:sp>
    </p:spTree>
    <p:extLst>
      <p:ext uri="{BB962C8B-B14F-4D97-AF65-F5344CB8AC3E}">
        <p14:creationId xmlns:p14="http://schemas.microsoft.com/office/powerpoint/2010/main" val="419402400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2F - Application Insights</a:t>
            </a:r>
          </a:p>
        </p:txBody>
      </p:sp>
    </p:spTree>
    <p:extLst>
      <p:ext uri="{BB962C8B-B14F-4D97-AF65-F5344CB8AC3E}">
        <p14:creationId xmlns:p14="http://schemas.microsoft.com/office/powerpoint/2010/main" val="10631477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
        <p:nvSpPr>
          <p:cNvPr id="8" name="Content Placeholder 7"/>
          <p:cNvSpPr>
            <a:spLocks noGrp="1"/>
          </p:cNvSpPr>
          <p:nvPr>
            <p:ph sz="half" idx="1"/>
          </p:nvPr>
        </p:nvSpPr>
        <p:spPr>
          <a:xfrm>
            <a:off x="1986456" y="1295400"/>
            <a:ext cx="3042744" cy="4876800"/>
          </a:xfrm>
        </p:spPr>
        <p:style>
          <a:lnRef idx="2">
            <a:schemeClr val="accent1"/>
          </a:lnRef>
          <a:fillRef idx="1">
            <a:schemeClr val="lt1"/>
          </a:fillRef>
          <a:effectRef idx="0">
            <a:schemeClr val="accent1"/>
          </a:effectRef>
          <a:fontRef idx="minor">
            <a:schemeClr val="dk1"/>
          </a:fontRef>
        </p:style>
        <p:txBody>
          <a:bodyPr/>
          <a:lstStyle/>
          <a:p>
            <a:pPr marL="0" indent="0">
              <a:spcBef>
                <a:spcPts val="280"/>
              </a:spcBef>
              <a:buNone/>
            </a:pPr>
            <a:r>
              <a:rPr lang="en-US" sz="2000" b="1" dirty="0"/>
              <a:t>General</a:t>
            </a:r>
          </a:p>
          <a:p>
            <a:pPr>
              <a:spcBef>
                <a:spcPts val="280"/>
              </a:spcBef>
              <a:buFontTx/>
              <a:buChar char="-"/>
            </a:pPr>
            <a:r>
              <a:rPr lang="en-US" sz="2000" dirty="0"/>
              <a:t>Overview</a:t>
            </a:r>
          </a:p>
          <a:p>
            <a:pPr>
              <a:spcBef>
                <a:spcPts val="280"/>
              </a:spcBef>
              <a:buFontTx/>
              <a:buChar char="-"/>
            </a:pPr>
            <a:r>
              <a:rPr lang="en-US" sz="2000" dirty="0"/>
              <a:t>Activity Log</a:t>
            </a:r>
          </a:p>
          <a:p>
            <a:pPr>
              <a:spcBef>
                <a:spcPts val="280"/>
              </a:spcBef>
              <a:buFontTx/>
              <a:buChar char="-"/>
            </a:pPr>
            <a:r>
              <a:rPr lang="en-US" sz="2000" dirty="0"/>
              <a:t>Access Control (IAM)</a:t>
            </a:r>
          </a:p>
          <a:p>
            <a:pPr marL="0" indent="0">
              <a:spcBef>
                <a:spcPts val="280"/>
              </a:spcBef>
              <a:buNone/>
            </a:pPr>
            <a:r>
              <a:rPr lang="en-US" sz="2000" b="1" dirty="0"/>
              <a:t>Investigate</a:t>
            </a:r>
          </a:p>
          <a:p>
            <a:pPr>
              <a:spcBef>
                <a:spcPts val="280"/>
              </a:spcBef>
              <a:buFontTx/>
              <a:buChar char="-"/>
            </a:pPr>
            <a:r>
              <a:rPr lang="en-US" sz="2000" dirty="0"/>
              <a:t>Application Map</a:t>
            </a:r>
          </a:p>
          <a:p>
            <a:pPr>
              <a:spcBef>
                <a:spcPts val="280"/>
              </a:spcBef>
              <a:buFontTx/>
              <a:buChar char="-"/>
            </a:pPr>
            <a:r>
              <a:rPr lang="en-US" sz="2000" dirty="0"/>
              <a:t>Smart Detection</a:t>
            </a:r>
          </a:p>
          <a:p>
            <a:pPr>
              <a:spcBef>
                <a:spcPts val="280"/>
              </a:spcBef>
              <a:buFontTx/>
              <a:buChar char="-"/>
            </a:pPr>
            <a:r>
              <a:rPr lang="en-US" sz="2000" dirty="0"/>
              <a:t>Live Metrics Stream</a:t>
            </a:r>
          </a:p>
          <a:p>
            <a:pPr>
              <a:spcBef>
                <a:spcPts val="280"/>
              </a:spcBef>
              <a:buFontTx/>
              <a:buChar char="-"/>
            </a:pPr>
            <a:r>
              <a:rPr lang="en-US" sz="2000" dirty="0"/>
              <a:t>Availability</a:t>
            </a:r>
          </a:p>
          <a:p>
            <a:pPr>
              <a:spcBef>
                <a:spcPts val="280"/>
              </a:spcBef>
              <a:buFontTx/>
              <a:buChar char="-"/>
            </a:pPr>
            <a:r>
              <a:rPr lang="en-US" sz="2000" dirty="0"/>
              <a:t>Failures</a:t>
            </a:r>
          </a:p>
          <a:p>
            <a:pPr>
              <a:spcBef>
                <a:spcPts val="280"/>
              </a:spcBef>
              <a:buFontTx/>
              <a:buChar char="-"/>
            </a:pPr>
            <a:r>
              <a:rPr lang="en-US" sz="2000" dirty="0"/>
              <a:t>Performance</a:t>
            </a:r>
          </a:p>
          <a:p>
            <a:pPr>
              <a:spcBef>
                <a:spcPts val="280"/>
              </a:spcBef>
              <a:buFontTx/>
              <a:buChar char="-"/>
            </a:pPr>
            <a:r>
              <a:rPr lang="en-US" sz="2000" dirty="0"/>
              <a:t>Servers</a:t>
            </a:r>
          </a:p>
          <a:p>
            <a:pPr>
              <a:spcBef>
                <a:spcPts val="280"/>
              </a:spcBef>
              <a:buFontTx/>
              <a:buChar char="-"/>
            </a:pPr>
            <a:r>
              <a:rPr lang="en-US" sz="2000" dirty="0"/>
              <a:t>Browser</a:t>
            </a:r>
          </a:p>
          <a:p>
            <a:pPr>
              <a:spcBef>
                <a:spcPts val="280"/>
              </a:spcBef>
              <a:buFontTx/>
              <a:buChar char="-"/>
            </a:pPr>
            <a:r>
              <a:rPr lang="en-US" sz="2000" dirty="0"/>
              <a:t>Usage</a:t>
            </a:r>
          </a:p>
        </p:txBody>
      </p:sp>
      <p:sp>
        <p:nvSpPr>
          <p:cNvPr id="13" name="Content Placeholder 7"/>
          <p:cNvSpPr>
            <a:spLocks noGrp="1"/>
          </p:cNvSpPr>
          <p:nvPr>
            <p:ph sz="half" idx="2"/>
          </p:nvPr>
        </p:nvSpPr>
        <p:spPr>
          <a:xfrm>
            <a:off x="5410200" y="1295401"/>
            <a:ext cx="3281855" cy="4876800"/>
          </a:xfrm>
        </p:spPr>
        <p:style>
          <a:lnRef idx="2">
            <a:schemeClr val="accent1"/>
          </a:lnRef>
          <a:fillRef idx="1">
            <a:schemeClr val="lt1"/>
          </a:fillRef>
          <a:effectRef idx="0">
            <a:schemeClr val="accent1"/>
          </a:effectRef>
          <a:fontRef idx="minor">
            <a:schemeClr val="dk1"/>
          </a:fontRef>
        </p:style>
        <p:txBody>
          <a:bodyPr/>
          <a:lstStyle/>
          <a:p>
            <a:pPr marL="0" indent="0">
              <a:spcBef>
                <a:spcPts val="280"/>
              </a:spcBef>
              <a:buNone/>
            </a:pPr>
            <a:r>
              <a:rPr lang="en-US" sz="2000" b="1" dirty="0"/>
              <a:t>Configure</a:t>
            </a:r>
          </a:p>
          <a:p>
            <a:pPr>
              <a:spcBef>
                <a:spcPts val="280"/>
              </a:spcBef>
              <a:buFontTx/>
              <a:buChar char="-"/>
            </a:pPr>
            <a:r>
              <a:rPr lang="en-US" sz="2000" dirty="0"/>
              <a:t>Sign-ins - Audit Logs</a:t>
            </a:r>
          </a:p>
          <a:p>
            <a:pPr>
              <a:spcBef>
                <a:spcPts val="280"/>
              </a:spcBef>
              <a:buFontTx/>
              <a:buChar char="-"/>
            </a:pPr>
            <a:r>
              <a:rPr lang="en-US" sz="2000" dirty="0"/>
              <a:t>Properties</a:t>
            </a:r>
          </a:p>
          <a:p>
            <a:pPr>
              <a:spcBef>
                <a:spcPts val="280"/>
              </a:spcBef>
              <a:buFontTx/>
              <a:buChar char="-"/>
            </a:pPr>
            <a:r>
              <a:rPr lang="en-US" sz="2000" dirty="0"/>
              <a:t>Alerts</a:t>
            </a:r>
          </a:p>
          <a:p>
            <a:pPr>
              <a:spcBef>
                <a:spcPts val="280"/>
              </a:spcBef>
              <a:buFontTx/>
              <a:buChar char="-"/>
            </a:pPr>
            <a:r>
              <a:rPr lang="en-US" sz="2000" dirty="0"/>
              <a:t>Quota + Pricing</a:t>
            </a:r>
          </a:p>
          <a:p>
            <a:pPr>
              <a:spcBef>
                <a:spcPts val="280"/>
              </a:spcBef>
              <a:buFontTx/>
              <a:buChar char="-"/>
            </a:pPr>
            <a:r>
              <a:rPr lang="en-US" sz="2000" dirty="0"/>
              <a:t>Features + Pricing</a:t>
            </a:r>
          </a:p>
          <a:p>
            <a:pPr>
              <a:spcBef>
                <a:spcPts val="280"/>
              </a:spcBef>
              <a:buFontTx/>
              <a:buChar char="-"/>
            </a:pPr>
            <a:r>
              <a:rPr lang="en-US" sz="2000" dirty="0"/>
              <a:t>Continuous export</a:t>
            </a:r>
          </a:p>
          <a:p>
            <a:pPr>
              <a:spcBef>
                <a:spcPts val="280"/>
              </a:spcBef>
              <a:buFontTx/>
              <a:buChar char="-"/>
            </a:pPr>
            <a:r>
              <a:rPr lang="en-US" sz="2000" dirty="0"/>
              <a:t>Performance Testing</a:t>
            </a:r>
          </a:p>
          <a:p>
            <a:pPr>
              <a:spcBef>
                <a:spcPts val="280"/>
              </a:spcBef>
              <a:buFontTx/>
              <a:buChar char="-"/>
            </a:pPr>
            <a:r>
              <a:rPr lang="en-US" sz="2000" dirty="0"/>
              <a:t>API Access</a:t>
            </a:r>
          </a:p>
          <a:p>
            <a:pPr>
              <a:spcBef>
                <a:spcPts val="280"/>
              </a:spcBef>
              <a:buFontTx/>
              <a:buChar char="-"/>
            </a:pPr>
            <a:r>
              <a:rPr lang="en-US" sz="2000" dirty="0"/>
              <a:t>Work Items</a:t>
            </a:r>
          </a:p>
          <a:p>
            <a:pPr marL="0" indent="0">
              <a:spcBef>
                <a:spcPts val="280"/>
              </a:spcBef>
              <a:buNone/>
            </a:pPr>
            <a:r>
              <a:rPr lang="en-US" sz="2000" b="1" dirty="0"/>
              <a:t>Security</a:t>
            </a:r>
          </a:p>
          <a:p>
            <a:pPr>
              <a:spcBef>
                <a:spcPts val="280"/>
              </a:spcBef>
              <a:buFontTx/>
              <a:buChar char="-"/>
            </a:pPr>
            <a:r>
              <a:rPr lang="en-US" sz="2000" dirty="0"/>
              <a:t>Locks</a:t>
            </a:r>
          </a:p>
          <a:p>
            <a:pPr>
              <a:spcBef>
                <a:spcPts val="280"/>
              </a:spcBef>
              <a:buFontTx/>
              <a:buChar char="-"/>
            </a:pPr>
            <a:r>
              <a:rPr lang="en-US" sz="2000" dirty="0"/>
              <a:t>Automation Script</a:t>
            </a:r>
          </a:p>
          <a:p>
            <a:pPr>
              <a:spcBef>
                <a:spcPts val="280"/>
              </a:spcBef>
              <a:buFontTx/>
              <a:buChar char="-"/>
            </a:pPr>
            <a:r>
              <a:rPr lang="en-US" sz="2000" dirty="0"/>
              <a:t>New support request</a:t>
            </a:r>
          </a:p>
          <a:p>
            <a:pPr>
              <a:spcBef>
                <a:spcPts val="280"/>
              </a:spcBef>
              <a:buFontTx/>
              <a:buChar char="-"/>
            </a:pPr>
            <a:endParaRPr lang="en-US" sz="2000" dirty="0"/>
          </a:p>
          <a:p>
            <a:pPr marL="0" indent="0">
              <a:spcBef>
                <a:spcPts val="280"/>
              </a:spcBef>
              <a:buNone/>
            </a:pPr>
            <a:endParaRPr lang="en-US" sz="2000" dirty="0"/>
          </a:p>
        </p:txBody>
      </p:sp>
    </p:spTree>
    <p:extLst>
      <p:ext uri="{BB962C8B-B14F-4D97-AF65-F5344CB8AC3E}">
        <p14:creationId xmlns:p14="http://schemas.microsoft.com/office/powerpoint/2010/main" val="563422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10591800" cy="1143000"/>
          </a:xfrm>
        </p:spPr>
        <p:txBody>
          <a:bodyPr/>
          <a:lstStyle/>
          <a:p>
            <a:r>
              <a:rPr lang="en-US" dirty="0"/>
              <a:t>Application Insights</a:t>
            </a:r>
          </a:p>
        </p:txBody>
      </p:sp>
      <p:sp>
        <p:nvSpPr>
          <p:cNvPr id="3" name="Content Placeholder 2"/>
          <p:cNvSpPr>
            <a:spLocks noGrp="1"/>
          </p:cNvSpPr>
          <p:nvPr>
            <p:ph idx="1"/>
          </p:nvPr>
        </p:nvSpPr>
        <p:spPr/>
        <p:txBody>
          <a:bodyPr/>
          <a:lstStyle/>
          <a:p>
            <a:r>
              <a:rPr lang="en-US" dirty="0"/>
              <a:t>Analytics repository and SDK’s to capture info</a:t>
            </a:r>
          </a:p>
          <a:p>
            <a:r>
              <a:rPr lang="en-US" dirty="0"/>
              <a:t>Deep information analytics to performance characteristics</a:t>
            </a:r>
          </a:p>
          <a:p>
            <a:r>
              <a:rPr lang="en-US" dirty="0"/>
              <a:t>Works with a variety of platforms including .NET, Node.js and J2EE, hosted </a:t>
            </a:r>
            <a:r>
              <a:rPr lang="en-US" dirty="0" err="1"/>
              <a:t>on-premise</a:t>
            </a:r>
            <a:r>
              <a:rPr lang="en-US" dirty="0"/>
              <a:t> or in the cloud</a:t>
            </a:r>
          </a:p>
          <a:p>
            <a:r>
              <a:rPr lang="en-US" dirty="0"/>
              <a:t>Integrates with DevOps processes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457200" y="617538"/>
            <a:ext cx="457200" cy="457200"/>
          </a:xfrm>
          <a:prstGeom prst="rect">
            <a:avLst/>
          </a:prstGeom>
        </p:spPr>
      </p:pic>
    </p:spTree>
    <p:extLst>
      <p:ext uri="{BB962C8B-B14F-4D97-AF65-F5344CB8AC3E}">
        <p14:creationId xmlns:p14="http://schemas.microsoft.com/office/powerpoint/2010/main" val="332751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1A - Hello Azure</a:t>
            </a:r>
          </a:p>
        </p:txBody>
      </p:sp>
    </p:spTree>
    <p:extLst>
      <p:ext uri="{BB962C8B-B14F-4D97-AF65-F5344CB8AC3E}">
        <p14:creationId xmlns:p14="http://schemas.microsoft.com/office/powerpoint/2010/main" val="3016567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10591800" cy="1143000"/>
          </a:xfrm>
        </p:spPr>
        <p:txBody>
          <a:bodyPr/>
          <a:lstStyle/>
          <a:p>
            <a:r>
              <a:rPr lang="en-US" dirty="0"/>
              <a:t>Application Insights and App Services</a:t>
            </a:r>
          </a:p>
        </p:txBody>
      </p:sp>
      <p:sp>
        <p:nvSpPr>
          <p:cNvPr id="3" name="Content Placeholder 2"/>
          <p:cNvSpPr>
            <a:spLocks noGrp="1"/>
          </p:cNvSpPr>
          <p:nvPr>
            <p:ph idx="1"/>
          </p:nvPr>
        </p:nvSpPr>
        <p:spPr/>
        <p:txBody>
          <a:bodyPr/>
          <a:lstStyle/>
          <a:p>
            <a:r>
              <a:rPr lang="en-US" dirty="0"/>
              <a:t>Simple integration as App Service extension</a:t>
            </a:r>
          </a:p>
          <a:p>
            <a:r>
              <a:rPr lang="en-US" dirty="0"/>
              <a:t>Add/configure in Visual Studio</a:t>
            </a:r>
          </a:p>
          <a:p>
            <a:r>
              <a:rPr lang="en-US" dirty="0"/>
              <a:t>Enable per page detail with script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457200" y="617538"/>
            <a:ext cx="457200" cy="457200"/>
          </a:xfrm>
          <a:prstGeom prst="rect">
            <a:avLst/>
          </a:prstGeom>
        </p:spPr>
      </p:pic>
      <p:pic>
        <p:nvPicPr>
          <p:cNvPr id="3074" name="Picture 2" descr="C:\Users\benko-S4\AppData\Local\Temp\SNAGHTML83b6b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352800"/>
            <a:ext cx="5862637" cy="25618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benko-S4\AppData\Local\Temp\SNAGHTML83e99f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3745766"/>
            <a:ext cx="5486402" cy="177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2483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076"/>
                                        </p:tgtEl>
                                        <p:attrNameLst>
                                          <p:attrName>style.visibility</p:attrName>
                                        </p:attrNameLst>
                                      </p:cBhvr>
                                      <p:to>
                                        <p:strVal val="visible"/>
                                      </p:to>
                                    </p:set>
                                    <p:animEffect transition="in" filter="fade">
                                      <p:cBhvr>
                                        <p:cTn id="20" dur="500"/>
                                        <p:tgtEl>
                                          <p:spTgt spid="3076"/>
                                        </p:tgtEl>
                                      </p:cBhvr>
                                    </p:animEffect>
                                  </p:childTnLst>
                                </p:cTn>
                              </p:par>
                              <p:par>
                                <p:cTn id="21" presetID="10" presetClass="entr" presetSubtype="0" fill="hold" nodeType="withEffect">
                                  <p:stCondLst>
                                    <p:cond delay="0"/>
                                  </p:stCondLst>
                                  <p:childTnLst>
                                    <p:set>
                                      <p:cBhvr>
                                        <p:cTn id="22" dur="1" fill="hold">
                                          <p:stCondLst>
                                            <p:cond delay="0"/>
                                          </p:stCondLst>
                                        </p:cTn>
                                        <p:tgtEl>
                                          <p:spTgt spid="3074"/>
                                        </p:tgtEl>
                                        <p:attrNameLst>
                                          <p:attrName>style.visibility</p:attrName>
                                        </p:attrNameLst>
                                      </p:cBhvr>
                                      <p:to>
                                        <p:strVal val="visible"/>
                                      </p:to>
                                    </p:set>
                                    <p:animEffect transition="in" filter="fade">
                                      <p:cBhvr>
                                        <p:cTn id="23"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274638"/>
            <a:ext cx="10591800" cy="1143000"/>
          </a:xfrm>
        </p:spPr>
        <p:txBody>
          <a:bodyPr/>
          <a:lstStyle/>
          <a:p>
            <a:r>
              <a:rPr lang="en-US" dirty="0"/>
              <a:t>Application Insights - Investigate</a:t>
            </a:r>
          </a:p>
        </p:txBody>
      </p:sp>
      <p:sp>
        <p:nvSpPr>
          <p:cNvPr id="3" name="Content Placeholder 2"/>
          <p:cNvSpPr>
            <a:spLocks noGrp="1"/>
          </p:cNvSpPr>
          <p:nvPr>
            <p:ph idx="1"/>
          </p:nvPr>
        </p:nvSpPr>
        <p:spPr>
          <a:xfrm>
            <a:off x="1447800" y="1447800"/>
            <a:ext cx="10134600" cy="4418019"/>
          </a:xfrm>
        </p:spPr>
        <p:txBody>
          <a:bodyPr/>
          <a:lstStyle/>
          <a:p>
            <a:pPr marL="0" indent="0">
              <a:buNone/>
              <a:tabLst>
                <a:tab pos="4116388" algn="l"/>
              </a:tabLst>
            </a:pPr>
            <a:r>
              <a:rPr lang="en-US" dirty="0"/>
              <a:t>Usage	Sessions, Users &amp; Page Views</a:t>
            </a:r>
          </a:p>
          <a:p>
            <a:pPr marL="0" indent="0">
              <a:buNone/>
              <a:tabLst>
                <a:tab pos="4116388" algn="l"/>
              </a:tabLst>
            </a:pPr>
            <a:r>
              <a:rPr lang="en-US" dirty="0"/>
              <a:t>Application Map	Dependencies and connections</a:t>
            </a:r>
          </a:p>
          <a:p>
            <a:pPr marL="0" indent="0">
              <a:buNone/>
              <a:tabLst>
                <a:tab pos="4116388" algn="l"/>
              </a:tabLst>
            </a:pPr>
            <a:r>
              <a:rPr lang="en-US" dirty="0"/>
              <a:t>Smart Detection	Warning of potential problems</a:t>
            </a:r>
          </a:p>
          <a:p>
            <a:pPr marL="0" indent="0">
              <a:buNone/>
              <a:tabLst>
                <a:tab pos="4116388" algn="l"/>
              </a:tabLst>
            </a:pPr>
            <a:r>
              <a:rPr lang="en-US" dirty="0"/>
              <a:t>Live Metrics Stream	Charts updated live	</a:t>
            </a:r>
          </a:p>
          <a:p>
            <a:pPr marL="0" indent="0">
              <a:buNone/>
              <a:tabLst>
                <a:tab pos="4116388" algn="l"/>
              </a:tabLst>
            </a:pPr>
            <a:r>
              <a:rPr lang="en-US" dirty="0"/>
              <a:t>Availability	Response time &amp; web tests</a:t>
            </a:r>
          </a:p>
          <a:p>
            <a:pPr marL="0" indent="0">
              <a:buNone/>
              <a:tabLst>
                <a:tab pos="4116388" algn="l"/>
              </a:tabLst>
            </a:pPr>
            <a:r>
              <a:rPr lang="en-US" dirty="0"/>
              <a:t>Failures	Insight to exceptions</a:t>
            </a:r>
          </a:p>
          <a:p>
            <a:pPr marL="0" indent="0">
              <a:buNone/>
              <a:tabLst>
                <a:tab pos="4116388" algn="l"/>
              </a:tabLst>
            </a:pPr>
            <a:r>
              <a:rPr lang="en-US" dirty="0"/>
              <a:t>Performance	Server response times</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457200" y="617538"/>
            <a:ext cx="457200" cy="457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7" y="1603601"/>
            <a:ext cx="381003" cy="3265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797" y="2086809"/>
            <a:ext cx="369040" cy="41743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270" y="2673887"/>
            <a:ext cx="377298" cy="438153"/>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860" y="3304381"/>
            <a:ext cx="364580" cy="352428"/>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3793" y="3873401"/>
            <a:ext cx="347665" cy="347665"/>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3938" y="4445314"/>
            <a:ext cx="438466" cy="371478"/>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6223" y="5106909"/>
            <a:ext cx="433391" cy="311308"/>
          </a:xfrm>
          <a:prstGeom prst="rect">
            <a:avLst/>
          </a:prstGeom>
        </p:spPr>
      </p:pic>
    </p:spTree>
    <p:extLst>
      <p:ext uri="{BB962C8B-B14F-4D97-AF65-F5344CB8AC3E}">
        <p14:creationId xmlns:p14="http://schemas.microsoft.com/office/powerpoint/2010/main" val="41071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animEffect transition="in" filter="fade">
                                      <p:cBhvr>
                                        <p:cTn id="39" dur="500"/>
                                        <p:tgtEl>
                                          <p:spTgt spid="3">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500"/>
                                        <p:tgtEl>
                                          <p:spTgt spid="1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fade">
                                      <p:cBhvr>
                                        <p:cTn id="55" dur="500"/>
                                        <p:tgtEl>
                                          <p:spTgt spid="3">
                                            <p:txEl>
                                              <p:pRg st="6" end="6"/>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2"/>
          </p:nvPr>
        </p:nvSpPr>
        <p:spPr/>
        <p:txBody>
          <a:bodyPr/>
          <a:lstStyle/>
          <a:p>
            <a:r>
              <a:rPr lang="en-US" dirty="0"/>
              <a:t>Application Insights</a:t>
            </a:r>
          </a:p>
        </p:txBody>
      </p:sp>
    </p:spTree>
    <p:extLst>
      <p:ext uri="{BB962C8B-B14F-4D97-AF65-F5344CB8AC3E}">
        <p14:creationId xmlns:p14="http://schemas.microsoft.com/office/powerpoint/2010/main" val="67168491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2G - Debugging</a:t>
            </a:r>
          </a:p>
        </p:txBody>
      </p:sp>
    </p:spTree>
    <p:extLst>
      <p:ext uri="{BB962C8B-B14F-4D97-AF65-F5344CB8AC3E}">
        <p14:creationId xmlns:p14="http://schemas.microsoft.com/office/powerpoint/2010/main" val="2874707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Things Go Wrong</a:t>
            </a:r>
          </a:p>
        </p:txBody>
      </p:sp>
      <p:sp>
        <p:nvSpPr>
          <p:cNvPr id="3" name="Content Placeholder 2"/>
          <p:cNvSpPr>
            <a:spLocks noGrp="1"/>
          </p:cNvSpPr>
          <p:nvPr>
            <p:ph idx="1"/>
          </p:nvPr>
        </p:nvSpPr>
        <p:spPr/>
        <p:txBody>
          <a:bodyPr/>
          <a:lstStyle/>
          <a:p>
            <a:r>
              <a:rPr lang="en-US" dirty="0"/>
              <a:t>Need visibility to the hosting service</a:t>
            </a:r>
          </a:p>
          <a:p>
            <a:pPr lvl="1"/>
            <a:r>
              <a:rPr lang="en-US" dirty="0"/>
              <a:t>Azure portal</a:t>
            </a:r>
          </a:p>
          <a:p>
            <a:pPr lvl="1"/>
            <a:r>
              <a:rPr lang="en-US" dirty="0"/>
              <a:t>Streaming logs</a:t>
            </a:r>
          </a:p>
          <a:p>
            <a:r>
              <a:rPr lang="en-US" dirty="0"/>
              <a:t>Investigate with Kudu</a:t>
            </a:r>
          </a:p>
          <a:p>
            <a:pPr lvl="1"/>
            <a:r>
              <a:rPr lang="en-US" dirty="0"/>
              <a:t>View code</a:t>
            </a:r>
          </a:p>
          <a:p>
            <a:pPr lvl="1"/>
            <a:r>
              <a:rPr lang="en-US" dirty="0"/>
              <a:t>Process info</a:t>
            </a:r>
          </a:p>
          <a:p>
            <a:r>
              <a:rPr lang="en-US" dirty="0"/>
              <a:t>Remote debugging</a:t>
            </a:r>
          </a:p>
          <a:p>
            <a:pPr lvl="1"/>
            <a:r>
              <a:rPr lang="en-US" dirty="0"/>
              <a:t>Visual Studio</a:t>
            </a:r>
          </a:p>
        </p:txBody>
      </p:sp>
      <p:pic>
        <p:nvPicPr>
          <p:cNvPr id="4" name="Picture 3"/>
          <p:cNvPicPr>
            <a:picLocks noChangeAspect="1"/>
          </p:cNvPicPr>
          <p:nvPr/>
        </p:nvPicPr>
        <p:blipFill>
          <a:blip r:embed="rId2"/>
          <a:stretch>
            <a:fillRect/>
          </a:stretch>
        </p:blipFill>
        <p:spPr>
          <a:xfrm>
            <a:off x="5330493" y="2286000"/>
            <a:ext cx="6241968" cy="3314700"/>
          </a:xfrm>
          <a:prstGeom prst="rect">
            <a:avLst/>
          </a:prstGeom>
        </p:spPr>
      </p:pic>
      <p:pic>
        <p:nvPicPr>
          <p:cNvPr id="5" name="Picture 4"/>
          <p:cNvPicPr>
            <a:picLocks noChangeAspect="1"/>
          </p:cNvPicPr>
          <p:nvPr/>
        </p:nvPicPr>
        <p:blipFill>
          <a:blip r:embed="rId3"/>
          <a:stretch>
            <a:fillRect/>
          </a:stretch>
        </p:blipFill>
        <p:spPr>
          <a:xfrm>
            <a:off x="5317241" y="2262808"/>
            <a:ext cx="6652724" cy="3337892"/>
          </a:xfrm>
          <a:prstGeom prst="rect">
            <a:avLst/>
          </a:prstGeom>
        </p:spPr>
      </p:pic>
    </p:spTree>
    <p:extLst>
      <p:ext uri="{BB962C8B-B14F-4D97-AF65-F5344CB8AC3E}">
        <p14:creationId xmlns:p14="http://schemas.microsoft.com/office/powerpoint/2010/main" val="1503698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274638"/>
            <a:ext cx="10287000" cy="1143000"/>
          </a:xfrm>
        </p:spPr>
        <p:txBody>
          <a:bodyPr/>
          <a:lstStyle/>
          <a:p>
            <a:r>
              <a:rPr lang="en-US" dirty="0"/>
              <a:t>Kudu</a:t>
            </a:r>
          </a:p>
        </p:txBody>
      </p:sp>
      <p:sp>
        <p:nvSpPr>
          <p:cNvPr id="3" name="Content Placeholder 2"/>
          <p:cNvSpPr>
            <a:spLocks noGrp="1"/>
          </p:cNvSpPr>
          <p:nvPr>
            <p:ph idx="1"/>
          </p:nvPr>
        </p:nvSpPr>
        <p:spPr/>
        <p:txBody>
          <a:bodyPr/>
          <a:lstStyle/>
          <a:p>
            <a:r>
              <a:rPr lang="en-US" dirty="0"/>
              <a:t>The Engine Behind the Features in Azure App Services</a:t>
            </a:r>
          </a:p>
          <a:p>
            <a:pPr lvl="1"/>
            <a:r>
              <a:rPr lang="en-US" dirty="0">
                <a:solidFill>
                  <a:schemeClr val="accent1"/>
                </a:solidFill>
              </a:rPr>
              <a:t>http://myapp.</a:t>
            </a:r>
            <a:r>
              <a:rPr lang="en-US" b="1" u="sng" dirty="0">
                <a:solidFill>
                  <a:schemeClr val="accent1"/>
                </a:solidFill>
              </a:rPr>
              <a:t>scm</a:t>
            </a:r>
            <a:r>
              <a:rPr lang="en-US" dirty="0">
                <a:solidFill>
                  <a:schemeClr val="accent1"/>
                </a:solidFill>
              </a:rPr>
              <a:t>.azurewebsites.net</a:t>
            </a:r>
          </a:p>
          <a:p>
            <a:r>
              <a:rPr lang="en-US" dirty="0"/>
              <a:t>Enables Deployment from Source Control</a:t>
            </a:r>
          </a:p>
          <a:p>
            <a:r>
              <a:rPr lang="en-US" dirty="0"/>
              <a:t>Service settings, files and more!</a:t>
            </a:r>
          </a:p>
          <a:p>
            <a:r>
              <a:rPr lang="en-US" dirty="0"/>
              <a:t>Web Hooks</a:t>
            </a:r>
          </a:p>
          <a:p>
            <a:r>
              <a:rPr lang="en-US" dirty="0"/>
              <a:t>Azure Site Extensions</a:t>
            </a:r>
          </a:p>
          <a:p>
            <a:r>
              <a:rPr lang="en-US" dirty="0" err="1"/>
              <a:t>WebJobs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893" y="533400"/>
            <a:ext cx="633984" cy="609600"/>
          </a:xfrm>
          <a:prstGeom prst="rect">
            <a:avLst/>
          </a:prstGeom>
        </p:spPr>
      </p:pic>
    </p:spTree>
    <p:extLst>
      <p:ext uri="{BB962C8B-B14F-4D97-AF65-F5344CB8AC3E}">
        <p14:creationId xmlns:p14="http://schemas.microsoft.com/office/powerpoint/2010/main" val="12718678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30700" y="274638"/>
            <a:ext cx="10051700" cy="1143000"/>
          </a:xfrm>
        </p:spPr>
        <p:txBody>
          <a:bodyPr/>
          <a:lstStyle/>
          <a:p>
            <a:r>
              <a:rPr lang="en-US" dirty="0"/>
              <a:t>Debugging App Services</a:t>
            </a:r>
          </a:p>
        </p:txBody>
      </p:sp>
      <p:sp>
        <p:nvSpPr>
          <p:cNvPr id="4" name="Content Placeholder 3"/>
          <p:cNvSpPr>
            <a:spLocks noGrp="1"/>
          </p:cNvSpPr>
          <p:nvPr>
            <p:ph idx="1"/>
          </p:nvPr>
        </p:nvSpPr>
        <p:spPr>
          <a:xfrm>
            <a:off x="609600" y="1447800"/>
            <a:ext cx="5105400" cy="4418019"/>
          </a:xfrm>
        </p:spPr>
        <p:txBody>
          <a:bodyPr/>
          <a:lstStyle/>
          <a:p>
            <a:r>
              <a:rPr lang="en-US" sz="2800" dirty="0"/>
              <a:t>Visual Studio</a:t>
            </a:r>
          </a:p>
          <a:p>
            <a:pPr lvl="1"/>
            <a:r>
              <a:rPr lang="en-US" sz="2400" dirty="0"/>
              <a:t>Server Explorer</a:t>
            </a:r>
          </a:p>
          <a:p>
            <a:pPr lvl="1"/>
            <a:r>
              <a:rPr lang="en-US" sz="2400" dirty="0"/>
              <a:t>Cloud Explorer</a:t>
            </a:r>
          </a:p>
          <a:p>
            <a:r>
              <a:rPr lang="en-US" sz="2800" dirty="0"/>
              <a:t>Attach Debugger</a:t>
            </a:r>
          </a:p>
          <a:p>
            <a:pPr lvl="1"/>
            <a:r>
              <a:rPr lang="en-US" sz="2400" dirty="0"/>
              <a:t>Full fidelity debug experience</a:t>
            </a:r>
          </a:p>
          <a:p>
            <a:pPr lvl="1"/>
            <a:r>
              <a:rPr lang="en-US" sz="2400" dirty="0"/>
              <a:t>Step thru code</a:t>
            </a:r>
          </a:p>
          <a:p>
            <a:r>
              <a:rPr lang="en-US" sz="2800" dirty="0"/>
              <a:t>Requirements</a:t>
            </a:r>
          </a:p>
          <a:p>
            <a:pPr lvl="1"/>
            <a:r>
              <a:rPr lang="en-US" sz="2400" dirty="0"/>
              <a:t>Debug build deployment</a:t>
            </a:r>
          </a:p>
          <a:p>
            <a:pPr lvl="1"/>
            <a:r>
              <a:rPr lang="en-US" sz="2400" dirty="0"/>
              <a:t>Authorization of your user to site</a:t>
            </a:r>
          </a:p>
          <a:p>
            <a:pPr lvl="1"/>
            <a:endParaRPr lang="en-US" sz="2400" dirty="0"/>
          </a:p>
        </p:txBody>
      </p:sp>
      <p:pic>
        <p:nvPicPr>
          <p:cNvPr id="6" name="Picture 5"/>
          <p:cNvPicPr>
            <a:picLocks noChangeAspect="1"/>
          </p:cNvPicPr>
          <p:nvPr/>
        </p:nvPicPr>
        <p:blipFill>
          <a:blip r:embed="rId2"/>
          <a:stretch>
            <a:fillRect/>
          </a:stretch>
        </p:blipFill>
        <p:spPr>
          <a:xfrm>
            <a:off x="6019800" y="1752600"/>
            <a:ext cx="5219699" cy="3479800"/>
          </a:xfrm>
          <a:prstGeom prst="rect">
            <a:avLst/>
          </a:prstGeom>
        </p:spPr>
      </p:pic>
      <p:pic>
        <p:nvPicPr>
          <p:cNvPr id="5" name="Picture 4"/>
          <p:cNvPicPr>
            <a:picLocks noChangeAspect="1"/>
          </p:cNvPicPr>
          <p:nvPr/>
        </p:nvPicPr>
        <p:blipFill>
          <a:blip r:embed="rId3"/>
          <a:stretch>
            <a:fillRect/>
          </a:stretch>
        </p:blipFill>
        <p:spPr>
          <a:xfrm>
            <a:off x="9982200" y="1219200"/>
            <a:ext cx="1691202" cy="2971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871" y="457200"/>
            <a:ext cx="880717" cy="838200"/>
          </a:xfrm>
          <a:prstGeom prst="rect">
            <a:avLst/>
          </a:prstGeom>
        </p:spPr>
      </p:pic>
    </p:spTree>
    <p:extLst>
      <p:ext uri="{BB962C8B-B14F-4D97-AF65-F5344CB8AC3E}">
        <p14:creationId xmlns:p14="http://schemas.microsoft.com/office/powerpoint/2010/main" val="11012766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sz="half" idx="2"/>
          </p:nvPr>
        </p:nvSpPr>
        <p:spPr/>
        <p:txBody>
          <a:bodyPr/>
          <a:lstStyle/>
          <a:p>
            <a:r>
              <a:rPr lang="en-US" dirty="0"/>
              <a:t>Kudu</a:t>
            </a:r>
          </a:p>
          <a:p>
            <a:r>
              <a:rPr lang="en-US" dirty="0"/>
              <a:t>VS Debug</a:t>
            </a:r>
          </a:p>
        </p:txBody>
      </p:sp>
    </p:spTree>
    <p:extLst>
      <p:ext uri="{BB962C8B-B14F-4D97-AF65-F5344CB8AC3E}">
        <p14:creationId xmlns:p14="http://schemas.microsoft.com/office/powerpoint/2010/main" val="2063385640"/>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3A DevOps </a:t>
            </a:r>
            <a:r>
              <a:rPr lang="en-US" dirty="0"/>
              <a:t>101</a:t>
            </a:r>
          </a:p>
        </p:txBody>
      </p:sp>
    </p:spTree>
    <p:extLst>
      <p:ext uri="{BB962C8B-B14F-4D97-AF65-F5344CB8AC3E}">
        <p14:creationId xmlns:p14="http://schemas.microsoft.com/office/powerpoint/2010/main" val="178475840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dirty="0"/>
          </a:p>
        </p:txBody>
      </p:sp>
      <p:sp>
        <p:nvSpPr>
          <p:cNvPr id="9" name="Title 1"/>
          <p:cNvSpPr txBox="1">
            <a:spLocks/>
          </p:cNvSpPr>
          <p:nvPr/>
        </p:nvSpPr>
        <p:spPr bwMode="auto">
          <a:xfrm>
            <a:off x="269239" y="2926246"/>
            <a:ext cx="11653522" cy="89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kern="1200">
                <a:solidFill>
                  <a:schemeClr val="bg1"/>
                </a:solidFill>
                <a:latin typeface="+mn-lt"/>
                <a:ea typeface="Segoe UI" pitchFamily="34" charset="0"/>
                <a:cs typeface="Segoe UI" pitchFamily="34" charset="0"/>
              </a:defRPr>
            </a:lvl1pPr>
            <a:lvl2pPr algn="l" rtl="0" eaLnBrk="1" fontAlgn="base" hangingPunct="1">
              <a:spcBef>
                <a:spcPct val="0"/>
              </a:spcBef>
              <a:spcAft>
                <a:spcPct val="0"/>
              </a:spcAft>
              <a:defRPr sz="3300" b="1">
                <a:solidFill>
                  <a:srgbClr val="032FBD"/>
                </a:solidFill>
                <a:latin typeface="Calibri" pitchFamily="34" charset="0"/>
                <a:cs typeface="Segoe UI" pitchFamily="34" charset="0"/>
              </a:defRPr>
            </a:lvl2pPr>
            <a:lvl3pPr algn="l" rtl="0" eaLnBrk="1" fontAlgn="base" hangingPunct="1">
              <a:spcBef>
                <a:spcPct val="0"/>
              </a:spcBef>
              <a:spcAft>
                <a:spcPct val="0"/>
              </a:spcAft>
              <a:defRPr sz="3300" b="1">
                <a:solidFill>
                  <a:srgbClr val="032FBD"/>
                </a:solidFill>
                <a:latin typeface="Calibri" pitchFamily="34" charset="0"/>
                <a:cs typeface="Segoe UI" pitchFamily="34" charset="0"/>
              </a:defRPr>
            </a:lvl3pPr>
            <a:lvl4pPr algn="l" rtl="0" eaLnBrk="1" fontAlgn="base" hangingPunct="1">
              <a:spcBef>
                <a:spcPct val="0"/>
              </a:spcBef>
              <a:spcAft>
                <a:spcPct val="0"/>
              </a:spcAft>
              <a:defRPr sz="3300" b="1">
                <a:solidFill>
                  <a:srgbClr val="032FBD"/>
                </a:solidFill>
                <a:latin typeface="Calibri" pitchFamily="34" charset="0"/>
                <a:cs typeface="Segoe UI" pitchFamily="34" charset="0"/>
              </a:defRPr>
            </a:lvl4pPr>
            <a:lvl5pPr algn="l" rtl="0" eaLnBrk="1" fontAlgn="base" hangingPunct="1">
              <a:spcBef>
                <a:spcPct val="0"/>
              </a:spcBef>
              <a:spcAft>
                <a:spcPct val="0"/>
              </a:spcAft>
              <a:defRPr sz="3300" b="1">
                <a:solidFill>
                  <a:srgbClr val="032FBD"/>
                </a:solidFill>
                <a:latin typeface="Calibri" pitchFamily="34" charset="0"/>
                <a:cs typeface="Segoe UI" pitchFamily="34" charset="0"/>
              </a:defRPr>
            </a:lvl5pPr>
            <a:lvl6pPr marL="342892" algn="l" rtl="0" eaLnBrk="1" fontAlgn="base" hangingPunct="1">
              <a:spcBef>
                <a:spcPct val="0"/>
              </a:spcBef>
              <a:spcAft>
                <a:spcPct val="0"/>
              </a:spcAft>
              <a:defRPr sz="3300" b="1">
                <a:solidFill>
                  <a:srgbClr val="032FBD"/>
                </a:solidFill>
                <a:latin typeface="Calibri" pitchFamily="34" charset="0"/>
                <a:cs typeface="Segoe UI" pitchFamily="34" charset="0"/>
              </a:defRPr>
            </a:lvl6pPr>
            <a:lvl7pPr marL="685783" algn="l" rtl="0" eaLnBrk="1" fontAlgn="base" hangingPunct="1">
              <a:spcBef>
                <a:spcPct val="0"/>
              </a:spcBef>
              <a:spcAft>
                <a:spcPct val="0"/>
              </a:spcAft>
              <a:defRPr sz="3300" b="1">
                <a:solidFill>
                  <a:srgbClr val="032FBD"/>
                </a:solidFill>
                <a:latin typeface="Calibri" pitchFamily="34" charset="0"/>
                <a:cs typeface="Segoe UI" pitchFamily="34" charset="0"/>
              </a:defRPr>
            </a:lvl7pPr>
            <a:lvl8pPr marL="1028675" algn="l" rtl="0" eaLnBrk="1" fontAlgn="base" hangingPunct="1">
              <a:spcBef>
                <a:spcPct val="0"/>
              </a:spcBef>
              <a:spcAft>
                <a:spcPct val="0"/>
              </a:spcAft>
              <a:defRPr sz="3300" b="1">
                <a:solidFill>
                  <a:srgbClr val="032FBD"/>
                </a:solidFill>
                <a:latin typeface="Calibri" pitchFamily="34" charset="0"/>
                <a:cs typeface="Segoe UI" pitchFamily="34" charset="0"/>
              </a:defRPr>
            </a:lvl8pPr>
            <a:lvl9pPr marL="1371566" algn="l" rtl="0" eaLnBrk="1" fontAlgn="base" hangingPunct="1">
              <a:spcBef>
                <a:spcPct val="0"/>
              </a:spcBef>
              <a:spcAft>
                <a:spcPct val="0"/>
              </a:spcAft>
              <a:defRPr sz="3300" b="1">
                <a:solidFill>
                  <a:srgbClr val="032FBD"/>
                </a:solidFill>
                <a:latin typeface="Calibri" pitchFamily="34" charset="0"/>
                <a:cs typeface="Segoe UI" pitchFamily="34" charset="0"/>
              </a:defRPr>
            </a:lvl9pPr>
          </a:lstStyle>
          <a:p>
            <a:r>
              <a:rPr lang="en-US" sz="7058">
                <a:solidFill>
                  <a:srgbClr val="1874CD"/>
                </a:solidFill>
              </a:rPr>
              <a:t>DevOps?</a:t>
            </a:r>
            <a:endParaRPr lang="en-US" sz="7058" dirty="0">
              <a:solidFill>
                <a:srgbClr val="1874CD"/>
              </a:solidFill>
            </a:endParaRPr>
          </a:p>
        </p:txBody>
      </p:sp>
    </p:spTree>
    <p:extLst>
      <p:ext uri="{BB962C8B-B14F-4D97-AF65-F5344CB8AC3E}">
        <p14:creationId xmlns:p14="http://schemas.microsoft.com/office/powerpoint/2010/main" val="117132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Course Slide Templates">
  <a:themeElements>
    <a:clrScheme name="LNO">
      <a:dk1>
        <a:srgbClr val="141414"/>
      </a:dk1>
      <a:lt1>
        <a:sysClr val="window" lastClr="FFFFFF"/>
      </a:lt1>
      <a:dk2>
        <a:srgbClr val="34465E"/>
      </a:dk2>
      <a:lt2>
        <a:srgbClr val="E0E0E0"/>
      </a:lt2>
      <a:accent1>
        <a:srgbClr val="1874CD"/>
      </a:accent1>
      <a:accent2>
        <a:srgbClr val="5EB4E7"/>
      </a:accent2>
      <a:accent3>
        <a:srgbClr val="34465E"/>
      </a:accent3>
      <a:accent4>
        <a:srgbClr val="EC6400"/>
      </a:accent4>
      <a:accent5>
        <a:srgbClr val="E93A0D"/>
      </a:accent5>
      <a:accent6>
        <a:srgbClr val="A0A0A0"/>
      </a:accent6>
      <a:hlink>
        <a:srgbClr val="1874CD"/>
      </a:hlink>
      <a:folHlink>
        <a:srgbClr val="EC64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2016 LNO Course Template Blue" id="{0A1B19CA-A0E0-4C44-BEF2-74330192781D}" vid="{5A3655FC-96F7-48FB-A4EC-AEB765B2C7B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2016 LNO Course Template Blue</Template>
  <TotalTime>0</TotalTime>
  <Words>4875</Words>
  <Application>Microsoft Office PowerPoint</Application>
  <PresentationFormat>Widescreen</PresentationFormat>
  <Paragraphs>1115</Paragraphs>
  <Slides>141</Slides>
  <Notes>78</Notes>
  <HiddenSlides>13</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141</vt:i4>
      </vt:variant>
    </vt:vector>
  </HeadingPairs>
  <TitlesOfParts>
    <vt:vector size="154" baseType="lpstr">
      <vt:lpstr>MS PGothic</vt:lpstr>
      <vt:lpstr>Arial</vt:lpstr>
      <vt:lpstr>Arial Bold</vt:lpstr>
      <vt:lpstr>Calibri</vt:lpstr>
      <vt:lpstr>Post Human</vt:lpstr>
      <vt:lpstr>Segoe Light</vt:lpstr>
      <vt:lpstr>Segoe UI</vt:lpstr>
      <vt:lpstr>Segoe UI Light</vt:lpstr>
      <vt:lpstr>Segoe UI Semibold</vt:lpstr>
      <vt:lpstr>Segoe UI Semilight</vt:lpstr>
      <vt:lpstr>Tahoma</vt:lpstr>
      <vt:lpstr>Course Slide Templates</vt:lpstr>
      <vt:lpstr>Custom Design</vt:lpstr>
      <vt:lpstr>LNO Azure Refresh 2016</vt:lpstr>
      <vt:lpstr>1 - Azure Management Concepts</vt:lpstr>
      <vt:lpstr>2 - Application Services 101</vt:lpstr>
      <vt:lpstr>2 - App Services Deeper Dive – Websites</vt:lpstr>
      <vt:lpstr>3 - DevOps 101 with Azure and Team Svcs</vt:lpstr>
      <vt:lpstr>4 – Mobile, API, Logic &amp; Fn Apps Deeper Dive</vt:lpstr>
      <vt:lpstr>Demos</vt:lpstr>
      <vt:lpstr>Learning Objectives</vt:lpstr>
      <vt:lpstr>1A - Hello Azure</vt:lpstr>
      <vt:lpstr>Software Challenges Today</vt:lpstr>
      <vt:lpstr>What is Azure?</vt:lpstr>
      <vt:lpstr>Azure – Microsoft’s Public Cloud Offering</vt:lpstr>
      <vt:lpstr>Typical Uses of Cloud Computing</vt:lpstr>
      <vt:lpstr>Benefits of Cloud Computing</vt:lpstr>
      <vt:lpstr>Types of Cloud Services</vt:lpstr>
      <vt:lpstr>Types of Cloud Deployments</vt:lpstr>
      <vt:lpstr>Azure 2017 – Data Centers</vt:lpstr>
      <vt:lpstr>PowerPoint Presentation</vt:lpstr>
      <vt:lpstr>2014 – 300 new features 2015 – 500 new features 2016 – ### new features!</vt:lpstr>
      <vt:lpstr>Where to Get Started</vt:lpstr>
      <vt:lpstr>1B - Subscriptions</vt:lpstr>
      <vt:lpstr>Azure Subscriptions</vt:lpstr>
      <vt:lpstr>Azure Subscriptions</vt:lpstr>
      <vt:lpstr>Security and Administration</vt:lpstr>
      <vt:lpstr>Azure Active Directory</vt:lpstr>
      <vt:lpstr>Subscription Options</vt:lpstr>
      <vt:lpstr>PowerPoint Presentation</vt:lpstr>
      <vt:lpstr>1C - Portals</vt:lpstr>
      <vt:lpstr>Get Started – Management Portals</vt:lpstr>
      <vt:lpstr>Modern Azure Portal</vt:lpstr>
      <vt:lpstr>Understanding Azure Resources</vt:lpstr>
      <vt:lpstr>Azure Resource Manager</vt:lpstr>
      <vt:lpstr>PowerPoint Presentation</vt:lpstr>
      <vt:lpstr>2A - App Services101</vt:lpstr>
      <vt:lpstr>What are App Services?</vt:lpstr>
      <vt:lpstr>What is an Azure App Service?</vt:lpstr>
      <vt:lpstr>PowerPoint Presentation</vt:lpstr>
      <vt:lpstr>Web Apps That Scale</vt:lpstr>
      <vt:lpstr>Engaging Mobile Apps</vt:lpstr>
      <vt:lpstr>API Apps That Connect</vt:lpstr>
      <vt:lpstr>Workflow Logic Apps for Integration</vt:lpstr>
      <vt:lpstr>Understanding Azure Resources</vt:lpstr>
      <vt:lpstr>How to Provision a Web App</vt:lpstr>
      <vt:lpstr>Creating a Web App – Visual Studio</vt:lpstr>
      <vt:lpstr>Creating a Web App</vt:lpstr>
      <vt:lpstr>Creating a Web App – Classic Portal</vt:lpstr>
      <vt:lpstr>Web App Portal – Tools &amp; Configuration</vt:lpstr>
      <vt:lpstr>PowerPoint Presentation</vt:lpstr>
      <vt:lpstr>2B - Settings</vt:lpstr>
      <vt:lpstr>Azure Web App Settings</vt:lpstr>
      <vt:lpstr>Framework and Platform Settings</vt:lpstr>
      <vt:lpstr>Web Sockets and Always On</vt:lpstr>
      <vt:lpstr>App Settings and Connection Strings</vt:lpstr>
      <vt:lpstr>App Settings and Connection Strings</vt:lpstr>
      <vt:lpstr>App Settings and Connection Strings</vt:lpstr>
      <vt:lpstr>PowerPoint Presentation</vt:lpstr>
      <vt:lpstr>2C - Hosting Plans  &amp; Scale</vt:lpstr>
      <vt:lpstr>App Hosting Plans</vt:lpstr>
      <vt:lpstr>App Service Plans</vt:lpstr>
      <vt:lpstr>Service Plan Categories</vt:lpstr>
      <vt:lpstr>Website Architecture</vt:lpstr>
      <vt:lpstr>Scale</vt:lpstr>
      <vt:lpstr>PowerPoint Presentation</vt:lpstr>
      <vt:lpstr>2D - Deployments</vt:lpstr>
      <vt:lpstr>Publishing Websites</vt:lpstr>
      <vt:lpstr>Publishing Files to Azure Web Apps</vt:lpstr>
      <vt:lpstr>Web App Deployment Credentials</vt:lpstr>
      <vt:lpstr>Using Deployment Credentials</vt:lpstr>
      <vt:lpstr>Staged Publishing</vt:lpstr>
      <vt:lpstr>Automating Website Deployments</vt:lpstr>
      <vt:lpstr>Deployment Slots</vt:lpstr>
      <vt:lpstr>Publishing from Source Control</vt:lpstr>
      <vt:lpstr>PowerPoint Presentation</vt:lpstr>
      <vt:lpstr>2E - Monitoring</vt:lpstr>
      <vt:lpstr>Monitoring App Services</vt:lpstr>
      <vt:lpstr>Alerts</vt:lpstr>
      <vt:lpstr>Site Diagnostic Log Files</vt:lpstr>
      <vt:lpstr>Site Diagnostic Log Files</vt:lpstr>
      <vt:lpstr>Application Diagnostic Log Files</vt:lpstr>
      <vt:lpstr>Live Streaming Diagnostic Log Files</vt:lpstr>
      <vt:lpstr>Live Streaming Diagnostic Log Files</vt:lpstr>
      <vt:lpstr>Live Streaming Diagnostic Log Files</vt:lpstr>
      <vt:lpstr>Live Streaming Visual Studio</vt:lpstr>
      <vt:lpstr>Process Explorer</vt:lpstr>
      <vt:lpstr>Metrics</vt:lpstr>
      <vt:lpstr>PowerPoint Presentation</vt:lpstr>
      <vt:lpstr>2F - Application Insights</vt:lpstr>
      <vt:lpstr>Application Insights</vt:lpstr>
      <vt:lpstr>Application Insights</vt:lpstr>
      <vt:lpstr>Application Insights and App Services</vt:lpstr>
      <vt:lpstr>Application Insights - Investigate</vt:lpstr>
      <vt:lpstr>PowerPoint Presentation</vt:lpstr>
      <vt:lpstr>2G - Debugging</vt:lpstr>
      <vt:lpstr>When Things Go Wrong</vt:lpstr>
      <vt:lpstr>Kudu</vt:lpstr>
      <vt:lpstr>Debugging App Services</vt:lpstr>
      <vt:lpstr>PowerPoint Presentation</vt:lpstr>
      <vt:lpstr>3A DevOps 101</vt:lpstr>
      <vt:lpstr>PowerPoint Presentation</vt:lpstr>
      <vt:lpstr>PowerPoint Presentation</vt:lpstr>
      <vt:lpstr>DevOps = Dev + Ops?</vt:lpstr>
      <vt:lpstr>PowerPoint Presentation</vt:lpstr>
      <vt:lpstr>PowerPoint Presentation</vt:lpstr>
      <vt:lpstr>Visual Studio Team Services</vt:lpstr>
      <vt:lpstr>Getting Started with Team Services</vt:lpstr>
      <vt:lpstr>3B – Work Backlog</vt:lpstr>
      <vt:lpstr>Project Backlog</vt:lpstr>
      <vt:lpstr>Enable Agile</vt:lpstr>
      <vt:lpstr>Agile Commandments</vt:lpstr>
      <vt:lpstr>Byron’s Amendments</vt:lpstr>
      <vt:lpstr>Dev Ops Basics</vt:lpstr>
      <vt:lpstr>3C - Code</vt:lpstr>
      <vt:lpstr>Visual Studio Team Services</vt:lpstr>
      <vt:lpstr>Code Management</vt:lpstr>
      <vt:lpstr>3D - Build</vt:lpstr>
      <vt:lpstr>Define Automated Build</vt:lpstr>
      <vt:lpstr>3E - Release</vt:lpstr>
      <vt:lpstr>Release Management</vt:lpstr>
      <vt:lpstr>3F - Test</vt:lpstr>
      <vt:lpstr>Test Automation</vt:lpstr>
      <vt:lpstr>Conclusion</vt:lpstr>
      <vt:lpstr>4A – Mobile Apps</vt:lpstr>
      <vt:lpstr>Engaging Mobile Apps</vt:lpstr>
      <vt:lpstr>Mobile Apps NuGet enables</vt:lpstr>
      <vt:lpstr>4B – API Apps</vt:lpstr>
      <vt:lpstr>API Apps That Connect</vt:lpstr>
      <vt:lpstr>4C – Logic Apps</vt:lpstr>
      <vt:lpstr>Workflow Logic Apps for Integration</vt:lpstr>
      <vt:lpstr>4D – WebJobs &amp; Fns</vt:lpstr>
      <vt:lpstr>WebJobs and Functions</vt:lpstr>
      <vt:lpstr>Azure Functions</vt:lpstr>
      <vt:lpstr>Supported Languages and Tools</vt:lpstr>
      <vt:lpstr>Common Scenarios</vt:lpstr>
      <vt:lpstr>Function App Templates</vt:lpstr>
      <vt:lpstr>Timer Function Apps</vt:lpstr>
      <vt:lpstr>Data Processing Function Apps</vt:lpstr>
      <vt:lpstr>Webhook &amp; API Function Apps</vt:lpstr>
      <vt:lpstr>Anatomy of a Function</vt:lpstr>
      <vt:lpstr>Function Bindings</vt:lpstr>
      <vt:lpstr>Testing Functions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2017-02-06T16:37:13Z</dcterms:created>
  <dcterms:modified xsi:type="dcterms:W3CDTF">2017-04-06T15:49:56Z</dcterms:modified>
</cp:coreProperties>
</file>